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94" r:id="rId1"/>
  </p:sldMasterIdLst>
  <p:notesMasterIdLst>
    <p:notesMasterId r:id="rId59"/>
  </p:notesMasterIdLst>
  <p:handoutMasterIdLst>
    <p:handoutMasterId r:id="rId60"/>
  </p:handoutMasterIdLst>
  <p:sldIdLst>
    <p:sldId id="518" r:id="rId2"/>
    <p:sldId id="552" r:id="rId3"/>
    <p:sldId id="603" r:id="rId4"/>
    <p:sldId id="604" r:id="rId5"/>
    <p:sldId id="614" r:id="rId6"/>
    <p:sldId id="551" r:id="rId7"/>
    <p:sldId id="608" r:id="rId8"/>
    <p:sldId id="605" r:id="rId9"/>
    <p:sldId id="606" r:id="rId10"/>
    <p:sldId id="607" r:id="rId11"/>
    <p:sldId id="609" r:id="rId12"/>
    <p:sldId id="647" r:id="rId13"/>
    <p:sldId id="610" r:id="rId14"/>
    <p:sldId id="611" r:id="rId15"/>
    <p:sldId id="612" r:id="rId16"/>
    <p:sldId id="627" r:id="rId17"/>
    <p:sldId id="629" r:id="rId18"/>
    <p:sldId id="648" r:id="rId19"/>
    <p:sldId id="615" r:id="rId20"/>
    <p:sldId id="649" r:id="rId21"/>
    <p:sldId id="653" r:id="rId22"/>
    <p:sldId id="616" r:id="rId23"/>
    <p:sldId id="650" r:id="rId24"/>
    <p:sldId id="662" r:id="rId25"/>
    <p:sldId id="617" r:id="rId26"/>
    <p:sldId id="618" r:id="rId27"/>
    <p:sldId id="560" r:id="rId28"/>
    <p:sldId id="619" r:id="rId29"/>
    <p:sldId id="620" r:id="rId30"/>
    <p:sldId id="651" r:id="rId31"/>
    <p:sldId id="622" r:id="rId32"/>
    <p:sldId id="623" r:id="rId33"/>
    <p:sldId id="625" r:id="rId34"/>
    <p:sldId id="624" r:id="rId35"/>
    <p:sldId id="626" r:id="rId36"/>
    <p:sldId id="654" r:id="rId37"/>
    <p:sldId id="628" r:id="rId38"/>
    <p:sldId id="630" r:id="rId39"/>
    <p:sldId id="631" r:id="rId40"/>
    <p:sldId id="632" r:id="rId41"/>
    <p:sldId id="633" r:id="rId42"/>
    <p:sldId id="652" r:id="rId43"/>
    <p:sldId id="634" r:id="rId44"/>
    <p:sldId id="646" r:id="rId45"/>
    <p:sldId id="635" r:id="rId46"/>
    <p:sldId id="636" r:id="rId47"/>
    <p:sldId id="637" r:id="rId48"/>
    <p:sldId id="643" r:id="rId49"/>
    <p:sldId id="644" r:id="rId50"/>
    <p:sldId id="655" r:id="rId51"/>
    <p:sldId id="645" r:id="rId52"/>
    <p:sldId id="657" r:id="rId53"/>
    <p:sldId id="658" r:id="rId54"/>
    <p:sldId id="659" r:id="rId55"/>
    <p:sldId id="660" r:id="rId56"/>
    <p:sldId id="656" r:id="rId57"/>
    <p:sldId id="661" r:id="rId58"/>
  </p:sldIdLst>
  <p:sldSz cx="9144000" cy="6858000" type="letter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A0000"/>
    <a:srgbClr val="FFFF00"/>
    <a:srgbClr val="9C0000"/>
    <a:srgbClr val="8A0000"/>
    <a:srgbClr val="820000"/>
    <a:srgbClr val="0066FF"/>
    <a:srgbClr val="FF0000"/>
    <a:srgbClr val="3829A3"/>
    <a:srgbClr val="FF0066"/>
    <a:srgbClr val="C21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4321" autoAdjust="0"/>
  </p:normalViewPr>
  <p:slideViewPr>
    <p:cSldViewPr>
      <p:cViewPr varScale="1">
        <p:scale>
          <a:sx n="114" d="100"/>
          <a:sy n="114" d="100"/>
        </p:scale>
        <p:origin x="12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161176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736" tIns="0" rIns="19736" bIns="0" numCol="1" anchor="t" anchorCtr="0" compatLnSpc="1">
            <a:prstTxWarp prst="textNoShape">
              <a:avLst/>
            </a:prstTxWarp>
          </a:bodyPr>
          <a:lstStyle>
            <a:lvl1pPr defTabSz="946722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027" y="0"/>
            <a:ext cx="4161176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736" tIns="0" rIns="19736" bIns="0" numCol="1" anchor="t" anchorCtr="0" compatLnSpc="1">
            <a:prstTxWarp prst="textNoShape">
              <a:avLst/>
            </a:prstTxWarp>
          </a:bodyPr>
          <a:lstStyle>
            <a:lvl1pPr algn="r" defTabSz="946722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949440"/>
            <a:ext cx="4161176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736" tIns="0" rIns="19736" bIns="0" numCol="1" anchor="b" anchorCtr="0" compatLnSpc="1">
            <a:prstTxWarp prst="textNoShape">
              <a:avLst/>
            </a:prstTxWarp>
          </a:bodyPr>
          <a:lstStyle>
            <a:lvl1pPr defTabSz="946722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027" y="6949440"/>
            <a:ext cx="4161176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736" tIns="0" rIns="19736" bIns="0" numCol="1" anchor="b" anchorCtr="0" compatLnSpc="1">
            <a:prstTxWarp prst="textNoShape">
              <a:avLst/>
            </a:prstTxWarp>
          </a:bodyPr>
          <a:lstStyle>
            <a:lvl1pPr algn="r" defTabSz="946722">
              <a:defRPr sz="1000" i="1" smtClean="0"/>
            </a:lvl1pPr>
          </a:lstStyle>
          <a:p>
            <a:pPr>
              <a:defRPr/>
            </a:pPr>
            <a:fld id="{4A427A85-D147-4EBD-85FB-723A12A31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9077802" y="6957732"/>
            <a:ext cx="428305" cy="3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386" tIns="47694" rIns="95386" bIns="47694" anchor="ctr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6A06D71E-453A-4A03-A4A9-37A16F2DBF09}" type="slidenum">
              <a:rPr lang="en-US" altLang="en-US" sz="1500" i="1"/>
              <a:pPr algn="r">
                <a:defRPr/>
              </a:pPr>
              <a:t>‹#›</a:t>
            </a:fld>
            <a:endParaRPr lang="en-US" altLang="en-US" sz="1500" i="1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671076" y="3423920"/>
            <a:ext cx="580883" cy="48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386" tIns="47694" rIns="95386" bIns="4769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02B29BB8-1170-4B3F-9ACE-8EE258BB1AA0}" type="slidenum">
              <a:rPr lang="en-US" altLang="en-US" i="1" smtClean="0"/>
              <a:pPr>
                <a:defRPr/>
              </a:pPr>
              <a:t>‹#›</a:t>
            </a:fld>
            <a:endParaRPr lang="en-US" altLang="en-US" i="1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671076" y="3423920"/>
            <a:ext cx="732878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37" tIns="47418" rIns="94837" bIns="47418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671076" y="3423920"/>
            <a:ext cx="580883" cy="48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386" tIns="47694" rIns="95386" bIns="4769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A53E30A8-EEEF-428E-9747-3015C9415D9E}" type="slidenum">
              <a:rPr lang="en-US" altLang="en-US" i="1" smtClean="0"/>
              <a:pPr>
                <a:defRPr/>
              </a:pPr>
              <a:t>‹#›</a:t>
            </a:fld>
            <a:endParaRPr lang="en-US" altLang="en-US" i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161176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736" tIns="0" rIns="19736" bIns="0" numCol="1" anchor="t" anchorCtr="0" compatLnSpc="1">
            <a:prstTxWarp prst="textNoShape">
              <a:avLst/>
            </a:prstTxWarp>
          </a:bodyPr>
          <a:lstStyle>
            <a:lvl1pPr defTabSz="946722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027" y="0"/>
            <a:ext cx="4161176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736" tIns="0" rIns="19736" bIns="0" numCol="1" anchor="t" anchorCtr="0" compatLnSpc="1">
            <a:prstTxWarp prst="textNoShape">
              <a:avLst/>
            </a:prstTxWarp>
          </a:bodyPr>
          <a:lstStyle>
            <a:lvl1pPr algn="r" defTabSz="946722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949440"/>
            <a:ext cx="4161176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736" tIns="0" rIns="19736" bIns="0" numCol="1" anchor="b" anchorCtr="0" compatLnSpc="1">
            <a:prstTxWarp prst="textNoShape">
              <a:avLst/>
            </a:prstTxWarp>
          </a:bodyPr>
          <a:lstStyle>
            <a:lvl1pPr defTabSz="946722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027" y="6949440"/>
            <a:ext cx="4161176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736" tIns="0" rIns="19736" bIns="0" numCol="1" anchor="b" anchorCtr="0" compatLnSpc="1">
            <a:prstTxWarp prst="textNoShape">
              <a:avLst/>
            </a:prstTxWarp>
          </a:bodyPr>
          <a:lstStyle>
            <a:lvl1pPr algn="r" defTabSz="946722">
              <a:defRPr sz="1000" i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43B012-993A-4266-AC58-B7713EEFE5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0490" y="3471334"/>
            <a:ext cx="7040224" cy="329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86" tIns="47694" rIns="95386" bIns="47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307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82913" y="555625"/>
            <a:ext cx="3636962" cy="2728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9077802" y="6957732"/>
            <a:ext cx="428305" cy="3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386" tIns="47694" rIns="95386" bIns="47694" anchor="ctr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EBEBD8DE-51FF-4148-A3AD-C98B175230FA}" type="slidenum">
              <a:rPr lang="en-US" altLang="en-US" sz="1500" i="1" smtClean="0"/>
              <a:pPr algn="r">
                <a:defRPr/>
              </a:pPr>
              <a:t>‹#›</a:t>
            </a:fld>
            <a:endParaRPr lang="en-US" altLang="en-US" sz="1500" i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46515 Landing Parkway, Fremont, California 94538  Tel: +1 (510) 770-9221  www.microlambdawireless.com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BEBFB-FEAC-48AA-96DE-E93352B2A0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3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46515 Landing Parkway, Fremont, California 94538  Tel: +1 (510) 770-9221  www.microlambdawireless.com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063DC-822F-42F2-BBFE-787A10D040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6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46515 Landing Parkway, Fremont, California 94538  Tel: +1 (510) 770-9221  www.microlambdawireless.com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0C759-205D-4B67-BA10-BA907D25CA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57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46515 Landing Parkway, Fremont, California 94538  Tel: +1 (510) 770-9221  www.microlambdawireless.com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928F4-AE4C-4776-91CF-254A41B05E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6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46515 Landing Parkway, Fremont, California 94538  Tel: +1 (510) 770-9221  www.microlambdawireless.com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2D6EB-59C7-43FF-9ECA-18FEB3167D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43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46515 Landing Parkway, Fremont, California 94538  Tel: +1 (510) 770-9221  www.microlambdawireless.com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D2C41-E51D-4DFF-8A2B-E80781C296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2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46515 Landing Parkway, Fremont, California 94538  Tel: +1 (510) 770-9221  www.microlambdawireless.com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F60F1-27D7-4079-A640-F14DF4806E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35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46515 Landing Parkway, Fremont, California 94538  Tel: +1 (510) 770-9221  www.microlambdawireless.com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91CB8-D87B-497B-B8D8-9E6DBE579D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35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46515 Landing Parkway, Fremont, California 94538  Tel: +1 (510) 770-9221  www.microlambdawireless.com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ED055-9BB7-40C9-8810-851652D4CC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34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46515 Landing Parkway, Fremont, California 94538  Tel: +1 (510) 770-9221  www.microlambdawireless.com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B6DFC-CEC4-424F-9C57-6859354487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48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46515 Landing Parkway, Fremont, California 94538  Tel: +1 (510) 770-9221  www.microlambdawireless.com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538F-386D-4D41-9D95-0613A5D257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4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0">
              <a:schemeClr val="bg2">
                <a:lumMod val="75000"/>
              </a:schemeClr>
            </a:gs>
            <a:gs pos="20000">
              <a:schemeClr val="bg1">
                <a:lumMod val="100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46515 Landing Parkway, Fremont, California 94538  Tel: +1 (510) 770-9221  www.microlambdawireless.com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91C85B-CCB9-4EFD-8B7C-037B8CA154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8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20.png"/><Relationship Id="rId5" Type="http://schemas.openxmlformats.org/officeDocument/2006/relationships/image" Target="../media/image100.png"/><Relationship Id="rId10" Type="http://schemas.openxmlformats.org/officeDocument/2006/relationships/image" Target="../media/image19.png"/><Relationship Id="rId4" Type="http://schemas.openxmlformats.org/officeDocument/2006/relationships/image" Target="../media/image90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0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86253"/>
            <a:ext cx="9144001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-1" y="1828800"/>
            <a:ext cx="9144001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Современное состояние и пути развития </a:t>
            </a:r>
          </a:p>
          <a:p>
            <a:pPr algn="ctr"/>
            <a:r>
              <a:rPr lang="ru-RU" sz="32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синтезаторов частот СВЧ-диапазона </a:t>
            </a:r>
            <a:b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9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Ченакин, к.т.н.</a:t>
            </a:r>
            <a:endParaRPr lang="en-US" sz="2800" b="1" dirty="0">
              <a:solidFill>
                <a:srgbClr val="9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rgbClr val="9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President</a:t>
            </a:r>
          </a:p>
          <a:p>
            <a:pPr algn="ctr"/>
            <a:endParaRPr lang="en-US" sz="2400" b="1" dirty="0">
              <a:solidFill>
                <a:srgbClr val="9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Lambda Wireless, Inc.</a:t>
            </a:r>
            <a:endParaRPr lang="ru-RU" sz="2400" b="1" dirty="0">
              <a:solidFill>
                <a:srgbClr val="9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2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355475"/>
            <a:ext cx="91814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Прямой аналоговый синтез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062F17F-FAC3-4C9F-AD10-304E45C86476}"/>
              </a:ext>
            </a:extLst>
          </p:cNvPr>
          <p:cNvSpPr/>
          <p:nvPr/>
        </p:nvSpPr>
        <p:spPr>
          <a:xfrm>
            <a:off x="5357070" y="3403778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малое время перестройки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низкие шумы</a:t>
            </a:r>
            <a:endParaRPr lang="en-US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12E6A2-4952-41AE-9203-6B98CD9BE1B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598154"/>
            <a:ext cx="3566160" cy="1828800"/>
            <a:chOff x="2880" y="2088"/>
            <a:chExt cx="5616" cy="28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2203DB4-A4DC-471B-8EB1-247A94A318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3240"/>
              <a:ext cx="583" cy="576"/>
              <a:chOff x="2736" y="12960"/>
              <a:chExt cx="576" cy="576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ED973FF7-D1B0-429A-AB56-F2D85506B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98670">
                <a:off x="2736" y="12960"/>
                <a:ext cx="576" cy="57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82" name="Line 20">
                <a:extLst>
                  <a:ext uri="{FF2B5EF4-FFF2-40B4-BE49-F238E27FC236}">
                    <a16:creationId xmlns:a16="http://schemas.microsoft.com/office/drawing/2014/main" id="{5314C090-8C06-41AF-9A65-99406A97099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0232" flipV="1">
                <a:off x="3024" y="12960"/>
                <a:ext cx="1" cy="5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Line 21">
                <a:extLst>
                  <a:ext uri="{FF2B5EF4-FFF2-40B4-BE49-F238E27FC236}">
                    <a16:creationId xmlns:a16="http://schemas.microsoft.com/office/drawing/2014/main" id="{190F85CD-E313-4002-9F72-D181F1D3BF8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3441">
                <a:off x="2736" y="13248"/>
                <a:ext cx="5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6" name="Line 22">
              <a:extLst>
                <a:ext uri="{FF2B5EF4-FFF2-40B4-BE49-F238E27FC236}">
                  <a16:creationId xmlns:a16="http://schemas.microsoft.com/office/drawing/2014/main" id="{9BEA4D7D-B05B-4E24-A676-2F0496B30E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42" y="2978"/>
              <a:ext cx="4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23">
              <a:extLst>
                <a:ext uri="{FF2B5EF4-FFF2-40B4-BE49-F238E27FC236}">
                  <a16:creationId xmlns:a16="http://schemas.microsoft.com/office/drawing/2014/main" id="{A1948437-4F51-4068-B236-9363950254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60" y="2334"/>
              <a:ext cx="348" cy="4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24">
              <a:extLst>
                <a:ext uri="{FF2B5EF4-FFF2-40B4-BE49-F238E27FC236}">
                  <a16:creationId xmlns:a16="http://schemas.microsoft.com/office/drawing/2014/main" id="{A48E1548-3134-40E2-AFB3-D214A033DB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08" y="2736"/>
              <a:ext cx="5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25">
              <a:extLst>
                <a:ext uri="{FF2B5EF4-FFF2-40B4-BE49-F238E27FC236}">
                  <a16:creationId xmlns:a16="http://schemas.microsoft.com/office/drawing/2014/main" id="{4C97B160-2530-4E8A-8645-93A6F39A9E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939" y="4076"/>
              <a:ext cx="48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26">
              <a:extLst>
                <a:ext uri="{FF2B5EF4-FFF2-40B4-BE49-F238E27FC236}">
                  <a16:creationId xmlns:a16="http://schemas.microsoft.com/office/drawing/2014/main" id="{97D43BB8-B55A-4C14-BD64-76EBD94952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08" y="4320"/>
              <a:ext cx="5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27">
              <a:extLst>
                <a:ext uri="{FF2B5EF4-FFF2-40B4-BE49-F238E27FC236}">
                  <a16:creationId xmlns:a16="http://schemas.microsoft.com/office/drawing/2014/main" id="{05547C97-B65A-46EE-86C8-11172206DF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79" y="3528"/>
              <a:ext cx="36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28">
              <a:extLst>
                <a:ext uri="{FF2B5EF4-FFF2-40B4-BE49-F238E27FC236}">
                  <a16:creationId xmlns:a16="http://schemas.microsoft.com/office/drawing/2014/main" id="{14F79FD9-DE49-4FAE-8A3E-B10757B395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844" y="2928"/>
              <a:ext cx="382" cy="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29">
              <a:extLst>
                <a:ext uri="{FF2B5EF4-FFF2-40B4-BE49-F238E27FC236}">
                  <a16:creationId xmlns:a16="http://schemas.microsoft.com/office/drawing/2014/main" id="{6EFB5CBC-AC75-4265-8DB6-00129EA79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61" y="3528"/>
              <a:ext cx="5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30">
              <a:extLst>
                <a:ext uri="{FF2B5EF4-FFF2-40B4-BE49-F238E27FC236}">
                  <a16:creationId xmlns:a16="http://schemas.microsoft.com/office/drawing/2014/main" id="{B0632DFD-EBBB-490B-A9CD-B60CA2DF2E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594" y="2931"/>
              <a:ext cx="367" cy="5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FBF28EA-64C7-4E95-9054-55B4F6335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088"/>
              <a:ext cx="1383" cy="432"/>
              <a:chOff x="2880" y="4968"/>
              <a:chExt cx="1383" cy="432"/>
            </a:xfrm>
          </p:grpSpPr>
          <p:sp>
            <p:nvSpPr>
              <p:cNvPr id="78" name="Text Box 32">
                <a:extLst>
                  <a:ext uri="{FF2B5EF4-FFF2-40B4-BE49-F238E27FC236}">
                    <a16:creationId xmlns:a16="http://schemas.microsoft.com/office/drawing/2014/main" id="{15299D99-1A03-4A43-B4DE-3FDBE4B0EE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4968"/>
                <a:ext cx="864" cy="4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F</a:t>
                </a:r>
                <a:r>
                  <a:rPr lang="ru-RU" sz="1000" baseline="-25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</a:t>
                </a:r>
                <a:endPara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79" name="Line 33">
                <a:extLst>
                  <a:ext uri="{FF2B5EF4-FFF2-40B4-BE49-F238E27FC236}">
                    <a16:creationId xmlns:a16="http://schemas.microsoft.com/office/drawing/2014/main" id="{8684B915-2266-4299-B7B6-AC8BF3C672C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44" y="5184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D230AB8-07CB-45DB-8194-C88378D1C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5142"/>
                <a:ext cx="87" cy="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26" name="Line 35">
              <a:extLst>
                <a:ext uri="{FF2B5EF4-FFF2-40B4-BE49-F238E27FC236}">
                  <a16:creationId xmlns:a16="http://schemas.microsoft.com/office/drawing/2014/main" id="{527D4B98-806A-4A8B-8DF2-9FE7F246AF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57" y="3924"/>
              <a:ext cx="351" cy="3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36">
              <a:extLst>
                <a:ext uri="{FF2B5EF4-FFF2-40B4-BE49-F238E27FC236}">
                  <a16:creationId xmlns:a16="http://schemas.microsoft.com/office/drawing/2014/main" id="{D19D4670-7FE8-43E6-8CED-BBFD218475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72" y="2880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95BE28A-561A-4FC3-9711-9BA767DED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" y="2838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9" name="Line 38">
              <a:extLst>
                <a:ext uri="{FF2B5EF4-FFF2-40B4-BE49-F238E27FC236}">
                  <a16:creationId xmlns:a16="http://schemas.microsoft.com/office/drawing/2014/main" id="{5930261D-D64D-4CE9-98B5-B7C1CEA559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292" y="2880"/>
              <a:ext cx="2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AE1E1D6-324D-4B22-80E1-BCA4D0C071B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208" y="2838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403FFC7-410A-4964-8693-30199968AB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20"/>
              <a:ext cx="1383" cy="432"/>
              <a:chOff x="2880" y="4968"/>
              <a:chExt cx="1383" cy="432"/>
            </a:xfrm>
          </p:grpSpPr>
          <p:sp>
            <p:nvSpPr>
              <p:cNvPr id="75" name="Text Box 41">
                <a:extLst>
                  <a:ext uri="{FF2B5EF4-FFF2-40B4-BE49-F238E27FC236}">
                    <a16:creationId xmlns:a16="http://schemas.microsoft.com/office/drawing/2014/main" id="{A7105D84-6383-41CE-8FB9-DC191F5A82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4968"/>
                <a:ext cx="864" cy="4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F</a:t>
                </a:r>
                <a:r>
                  <a:rPr lang="ru-RU" sz="1000" baseline="-25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endPara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76" name="Line 42">
                <a:extLst>
                  <a:ext uri="{FF2B5EF4-FFF2-40B4-BE49-F238E27FC236}">
                    <a16:creationId xmlns:a16="http://schemas.microsoft.com/office/drawing/2014/main" id="{A9E61D4E-FE2C-46DC-A50B-E444335EDA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44" y="5184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3347D6F-90DD-472B-9693-1E2543070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5142"/>
                <a:ext cx="87" cy="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369D1C0-FBAB-4FD0-AD73-FDFB1B85D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952"/>
              <a:ext cx="1383" cy="432"/>
              <a:chOff x="2880" y="4968"/>
              <a:chExt cx="1383" cy="432"/>
            </a:xfrm>
          </p:grpSpPr>
          <p:sp>
            <p:nvSpPr>
              <p:cNvPr id="72" name="Text Box 45">
                <a:extLst>
                  <a:ext uri="{FF2B5EF4-FFF2-40B4-BE49-F238E27FC236}">
                    <a16:creationId xmlns:a16="http://schemas.microsoft.com/office/drawing/2014/main" id="{3039C56F-0D6B-43D1-85AF-6157A1DAD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4968"/>
                <a:ext cx="864" cy="4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F</a:t>
                </a:r>
                <a:r>
                  <a:rPr lang="ru-RU" sz="1000" baseline="-25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endPara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73" name="Line 46">
                <a:extLst>
                  <a:ext uri="{FF2B5EF4-FFF2-40B4-BE49-F238E27FC236}">
                    <a16:creationId xmlns:a16="http://schemas.microsoft.com/office/drawing/2014/main" id="{A2B97D7C-4179-4C7E-A5F5-53E68863E57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44" y="5184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E2340CAE-68AE-4969-B1EE-E858307B1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5142"/>
                <a:ext cx="87" cy="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57C424-2ED6-49D2-9A70-C9B1EF03BB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3672"/>
              <a:ext cx="1383" cy="432"/>
              <a:chOff x="2880" y="4968"/>
              <a:chExt cx="1383" cy="432"/>
            </a:xfrm>
          </p:grpSpPr>
          <p:sp>
            <p:nvSpPr>
              <p:cNvPr id="69" name="Text Box 49">
                <a:extLst>
                  <a:ext uri="{FF2B5EF4-FFF2-40B4-BE49-F238E27FC236}">
                    <a16:creationId xmlns:a16="http://schemas.microsoft.com/office/drawing/2014/main" id="{A2C13612-E688-44F5-965B-7DBDEA5EE8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4968"/>
                <a:ext cx="864" cy="4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F</a:t>
                </a:r>
                <a:r>
                  <a:rPr lang="ru-RU" sz="1000" baseline="-25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4</a:t>
                </a:r>
                <a:endPara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70" name="Line 50">
                <a:extLst>
                  <a:ext uri="{FF2B5EF4-FFF2-40B4-BE49-F238E27FC236}">
                    <a16:creationId xmlns:a16="http://schemas.microsoft.com/office/drawing/2014/main" id="{2F07229B-06C8-4C72-8BF8-3F73786965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44" y="5184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7AC1953-DE0E-477D-826C-D63EAB0BA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5142"/>
                <a:ext cx="87" cy="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DD0BFF0-684F-40B5-84EB-BCD7BE1315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4104"/>
              <a:ext cx="1383" cy="432"/>
              <a:chOff x="2880" y="4968"/>
              <a:chExt cx="1383" cy="432"/>
            </a:xfrm>
          </p:grpSpPr>
          <p:sp>
            <p:nvSpPr>
              <p:cNvPr id="66" name="Text Box 53">
                <a:extLst>
                  <a:ext uri="{FF2B5EF4-FFF2-40B4-BE49-F238E27FC236}">
                    <a16:creationId xmlns:a16="http://schemas.microsoft.com/office/drawing/2014/main" id="{ADB9D5FD-3F6E-4225-865D-0E02F9869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4968"/>
                <a:ext cx="864" cy="4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F</a:t>
                </a:r>
                <a:r>
                  <a:rPr lang="ru-RU" sz="1000" baseline="-25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5</a:t>
                </a:r>
                <a:endPara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67" name="Line 54">
                <a:extLst>
                  <a:ext uri="{FF2B5EF4-FFF2-40B4-BE49-F238E27FC236}">
                    <a16:creationId xmlns:a16="http://schemas.microsoft.com/office/drawing/2014/main" id="{53A9CAC4-2992-4D75-864B-00351E939AE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44" y="5184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4BA8704-5F5A-455E-9E8C-6FE52F1D3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5142"/>
                <a:ext cx="87" cy="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FD9A634-0B36-4796-B83C-39331E3AA3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4536"/>
              <a:ext cx="1383" cy="432"/>
              <a:chOff x="2880" y="4968"/>
              <a:chExt cx="1383" cy="432"/>
            </a:xfrm>
          </p:grpSpPr>
          <p:sp>
            <p:nvSpPr>
              <p:cNvPr id="63" name="Text Box 57">
                <a:extLst>
                  <a:ext uri="{FF2B5EF4-FFF2-40B4-BE49-F238E27FC236}">
                    <a16:creationId xmlns:a16="http://schemas.microsoft.com/office/drawing/2014/main" id="{7251B13D-2F25-49BD-8FDC-1B1642EB4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4968"/>
                <a:ext cx="864" cy="4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F</a:t>
                </a:r>
                <a:r>
                  <a:rPr lang="ru-RU" sz="1000" baseline="-25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6</a:t>
                </a:r>
                <a:endPara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64" name="Line 58">
                <a:extLst>
                  <a:ext uri="{FF2B5EF4-FFF2-40B4-BE49-F238E27FC236}">
                    <a16:creationId xmlns:a16="http://schemas.microsoft.com/office/drawing/2014/main" id="{6FF9655D-E7E5-4AF2-BDC3-09054F24D1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44" y="5184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7515727-37D2-4B3B-851C-1622F94F4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5142"/>
                <a:ext cx="87" cy="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36" name="Line 60">
              <a:extLst>
                <a:ext uri="{FF2B5EF4-FFF2-40B4-BE49-F238E27FC236}">
                  <a16:creationId xmlns:a16="http://schemas.microsoft.com/office/drawing/2014/main" id="{F8860FE6-4A89-4488-A272-BCECB5D49F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72" y="3312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BDA5948-D967-4CEE-B50F-74BC6F07F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" y="3270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38" name="Line 62">
              <a:extLst>
                <a:ext uri="{FF2B5EF4-FFF2-40B4-BE49-F238E27FC236}">
                  <a16:creationId xmlns:a16="http://schemas.microsoft.com/office/drawing/2014/main" id="{7791834B-3C65-48C5-B7E9-8F975B7376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264" y="3312"/>
              <a:ext cx="2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E1A82E6-D4F0-46B6-8024-1224ABE98F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208" y="3270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0" name="Line 64">
              <a:extLst>
                <a:ext uri="{FF2B5EF4-FFF2-40B4-BE49-F238E27FC236}">
                  <a16:creationId xmlns:a16="http://schemas.microsoft.com/office/drawing/2014/main" id="{E8E32042-FC7C-4224-AC70-D9B4046487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72" y="4176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09AF9D9-6C69-485C-9CC9-BD34C479C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" y="4134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2" name="Line 66">
              <a:extLst>
                <a:ext uri="{FF2B5EF4-FFF2-40B4-BE49-F238E27FC236}">
                  <a16:creationId xmlns:a16="http://schemas.microsoft.com/office/drawing/2014/main" id="{F3E3FD88-AA78-4698-8039-D09F6001C8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292" y="4176"/>
              <a:ext cx="2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58D7277-7640-49FD-8B19-148049B17C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208" y="4134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4" name="Line 68">
              <a:extLst>
                <a:ext uri="{FF2B5EF4-FFF2-40B4-BE49-F238E27FC236}">
                  <a16:creationId xmlns:a16="http://schemas.microsoft.com/office/drawing/2014/main" id="{D0258119-3926-4641-9364-1249709792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12" y="3528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4D299EA-9FEB-4D56-81BE-E159FBB320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2" y="2664"/>
              <a:ext cx="720" cy="432"/>
              <a:chOff x="8712" y="7632"/>
              <a:chExt cx="720" cy="432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358C7FA-4704-4023-A16B-4B678C905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2" y="7632"/>
                <a:ext cx="720" cy="4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60" name="Line 71">
                <a:extLst>
                  <a:ext uri="{FF2B5EF4-FFF2-40B4-BE49-F238E27FC236}">
                    <a16:creationId xmlns:a16="http://schemas.microsoft.com/office/drawing/2014/main" id="{B09F3E70-BCCD-4A3D-B8BE-D33B8EB548E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856" y="7704"/>
                <a:ext cx="96" cy="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Line 72">
                <a:extLst>
                  <a:ext uri="{FF2B5EF4-FFF2-40B4-BE49-F238E27FC236}">
                    <a16:creationId xmlns:a16="http://schemas.microsoft.com/office/drawing/2014/main" id="{48227082-F15C-4C35-A8C8-399CABA586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52" y="770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Line 73">
                <a:extLst>
                  <a:ext uri="{FF2B5EF4-FFF2-40B4-BE49-F238E27FC236}">
                    <a16:creationId xmlns:a16="http://schemas.microsoft.com/office/drawing/2014/main" id="{B4C50668-B051-4C49-B1BA-36E25F30408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192" y="7704"/>
                <a:ext cx="96" cy="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7204AC7-F99F-4DBA-A32A-91ACE044FF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2" y="3096"/>
              <a:ext cx="720" cy="432"/>
              <a:chOff x="8712" y="7632"/>
              <a:chExt cx="720" cy="43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6D7CA7D-ACAF-4CC0-9CE8-8736CD2B7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2" y="7632"/>
                <a:ext cx="720" cy="4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56" name="Line 76">
                <a:extLst>
                  <a:ext uri="{FF2B5EF4-FFF2-40B4-BE49-F238E27FC236}">
                    <a16:creationId xmlns:a16="http://schemas.microsoft.com/office/drawing/2014/main" id="{768A8050-F083-463C-9C1D-5B6423C0F90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856" y="7704"/>
                <a:ext cx="96" cy="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Line 77">
                <a:extLst>
                  <a:ext uri="{FF2B5EF4-FFF2-40B4-BE49-F238E27FC236}">
                    <a16:creationId xmlns:a16="http://schemas.microsoft.com/office/drawing/2014/main" id="{E3EA1662-2D28-4F11-A03F-AF192652EE8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52" y="770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Line 78">
                <a:extLst>
                  <a:ext uri="{FF2B5EF4-FFF2-40B4-BE49-F238E27FC236}">
                    <a16:creationId xmlns:a16="http://schemas.microsoft.com/office/drawing/2014/main" id="{030542F2-480E-452A-9861-30C21B2088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192" y="7704"/>
                <a:ext cx="96" cy="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CEB592A-8369-485A-B741-701B7DFC29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2" y="3960"/>
              <a:ext cx="720" cy="432"/>
              <a:chOff x="8712" y="7632"/>
              <a:chExt cx="720" cy="432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DBDC754-2544-4403-B39F-01096E62A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2" y="7632"/>
                <a:ext cx="720" cy="4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52" name="Line 81">
                <a:extLst>
                  <a:ext uri="{FF2B5EF4-FFF2-40B4-BE49-F238E27FC236}">
                    <a16:creationId xmlns:a16="http://schemas.microsoft.com/office/drawing/2014/main" id="{1C163F9D-5F55-402B-ACCA-674139CE612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856" y="7704"/>
                <a:ext cx="96" cy="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Line 82">
                <a:extLst>
                  <a:ext uri="{FF2B5EF4-FFF2-40B4-BE49-F238E27FC236}">
                    <a16:creationId xmlns:a16="http://schemas.microsoft.com/office/drawing/2014/main" id="{4287ACE5-6302-4602-B320-9BC7F2EAB1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52" y="770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Line 83">
                <a:extLst>
                  <a:ext uri="{FF2B5EF4-FFF2-40B4-BE49-F238E27FC236}">
                    <a16:creationId xmlns:a16="http://schemas.microsoft.com/office/drawing/2014/main" id="{A962B65E-9DFE-4C7C-BDA8-00FB4721B7E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192" y="7704"/>
                <a:ext cx="96" cy="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93C1DED-7E66-4B27-BFAA-CEF53A15938D}"/>
              </a:ext>
            </a:extLst>
          </p:cNvPr>
          <p:cNvSpPr/>
          <p:nvPr/>
        </p:nvSpPr>
        <p:spPr>
          <a:xfrm>
            <a:off x="18519" y="5418660"/>
            <a:ext cx="9125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Прямые аналоговые синтезаторы реализуются путем смешения базовых сигналов на фиксированных частотах с их последующей фильтрацией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999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355475"/>
            <a:ext cx="91814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Прямой аналоговый синтез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062F17F-FAC3-4C9F-AD10-304E45C86476}"/>
              </a:ext>
            </a:extLst>
          </p:cNvPr>
          <p:cNvSpPr/>
          <p:nvPr/>
        </p:nvSpPr>
        <p:spPr>
          <a:xfrm>
            <a:off x="0" y="57441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Увеличение числа генерируемых частот</a:t>
            </a:r>
            <a:endParaRPr lang="en-US" sz="20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DB9AB25-466A-4D81-BD18-F6C949A5D049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621280"/>
            <a:ext cx="5943600" cy="2331720"/>
            <a:chOff x="3168" y="1512"/>
            <a:chExt cx="9360" cy="367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687105B-136A-433F-8142-BACF79A5D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1872"/>
              <a:ext cx="583" cy="576"/>
              <a:chOff x="2736" y="12960"/>
              <a:chExt cx="576" cy="576"/>
            </a:xfrm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F744A667-54C3-4461-92FD-258EF2138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98670">
                <a:off x="2736" y="12960"/>
                <a:ext cx="576" cy="57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24" name="Line 87">
                <a:extLst>
                  <a:ext uri="{FF2B5EF4-FFF2-40B4-BE49-F238E27FC236}">
                    <a16:creationId xmlns:a16="http://schemas.microsoft.com/office/drawing/2014/main" id="{BB3F13C1-77B3-4DCE-A5FC-047B56DAA35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0232" flipV="1">
                <a:off x="3024" y="12960"/>
                <a:ext cx="1" cy="5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" name="Line 88">
                <a:extLst>
                  <a:ext uri="{FF2B5EF4-FFF2-40B4-BE49-F238E27FC236}">
                    <a16:creationId xmlns:a16="http://schemas.microsoft.com/office/drawing/2014/main" id="{9DB157D1-F4ED-4BB0-B92F-664D8444110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3441">
                <a:off x="2736" y="13248"/>
                <a:ext cx="5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6" name="Line 89">
              <a:extLst>
                <a:ext uri="{FF2B5EF4-FFF2-40B4-BE49-F238E27FC236}">
                  <a16:creationId xmlns:a16="http://schemas.microsoft.com/office/drawing/2014/main" id="{210222D0-25FF-4A7E-8284-F7D18E56B7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48" y="1764"/>
              <a:ext cx="348" cy="3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Line 90">
              <a:extLst>
                <a:ext uri="{FF2B5EF4-FFF2-40B4-BE49-F238E27FC236}">
                  <a16:creationId xmlns:a16="http://schemas.microsoft.com/office/drawing/2014/main" id="{C2A525A9-489F-4A38-97D5-425EFD28CC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96" y="2160"/>
              <a:ext cx="27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Line 91">
              <a:extLst>
                <a:ext uri="{FF2B5EF4-FFF2-40B4-BE49-F238E27FC236}">
                  <a16:creationId xmlns:a16="http://schemas.microsoft.com/office/drawing/2014/main" id="{5A1D11B6-D98D-4D99-8368-703C0A223A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939" y="2996"/>
              <a:ext cx="106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Line 92">
              <a:extLst>
                <a:ext uri="{FF2B5EF4-FFF2-40B4-BE49-F238E27FC236}">
                  <a16:creationId xmlns:a16="http://schemas.microsoft.com/office/drawing/2014/main" id="{E8F156C1-93DE-4494-8247-F584607960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60" y="2160"/>
              <a:ext cx="2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Line 93">
              <a:extLst>
                <a:ext uri="{FF2B5EF4-FFF2-40B4-BE49-F238E27FC236}">
                  <a16:creationId xmlns:a16="http://schemas.microsoft.com/office/drawing/2014/main" id="{AA50115C-6988-479A-8D8D-7EB5C87E27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48" y="1770"/>
              <a:ext cx="454" cy="3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E91EB04-160F-41A8-A80F-0536DDC4DB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512"/>
              <a:ext cx="1383" cy="432"/>
              <a:chOff x="2880" y="4968"/>
              <a:chExt cx="1383" cy="432"/>
            </a:xfrm>
          </p:grpSpPr>
          <p:sp>
            <p:nvSpPr>
              <p:cNvPr id="220" name="Text Box 95">
                <a:extLst>
                  <a:ext uri="{FF2B5EF4-FFF2-40B4-BE49-F238E27FC236}">
                    <a16:creationId xmlns:a16="http://schemas.microsoft.com/office/drawing/2014/main" id="{F958D8EA-FD3D-40F7-B047-ED73E4578F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4968"/>
                <a:ext cx="864" cy="4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F</a:t>
                </a:r>
                <a:r>
                  <a:rPr lang="ru-RU" sz="10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</a:t>
                </a:r>
                <a:endParaRPr lang="en-US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21" name="Line 96">
                <a:extLst>
                  <a:ext uri="{FF2B5EF4-FFF2-40B4-BE49-F238E27FC236}">
                    <a16:creationId xmlns:a16="http://schemas.microsoft.com/office/drawing/2014/main" id="{C3747A74-3D65-40D2-90E6-176A7F3DBA1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44" y="5184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81CDEFF8-CB3A-44A6-A5E4-9EF64A550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5142"/>
                <a:ext cx="87" cy="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92" name="Line 98">
              <a:extLst>
                <a:ext uri="{FF2B5EF4-FFF2-40B4-BE49-F238E27FC236}">
                  <a16:creationId xmlns:a16="http://schemas.microsoft.com/office/drawing/2014/main" id="{92A38CE3-F4D8-41AB-90EC-7BECB6FC68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60" y="1728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BAC794B-AB4C-4358-91F2-B569B0867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" y="1686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94" name="Line 100">
              <a:extLst>
                <a:ext uri="{FF2B5EF4-FFF2-40B4-BE49-F238E27FC236}">
                  <a16:creationId xmlns:a16="http://schemas.microsoft.com/office/drawing/2014/main" id="{C4F5553D-48E6-4BA7-B247-38C10443D9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80" y="1728"/>
              <a:ext cx="2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3D6ED1C-39CB-4689-9DAA-B42E175ACA4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496" y="1686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DC8F84D-01E9-45E4-9789-E373B062F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944"/>
              <a:ext cx="1383" cy="432"/>
              <a:chOff x="2880" y="4968"/>
              <a:chExt cx="1383" cy="432"/>
            </a:xfrm>
          </p:grpSpPr>
          <p:sp>
            <p:nvSpPr>
              <p:cNvPr id="217" name="Text Box 103">
                <a:extLst>
                  <a:ext uri="{FF2B5EF4-FFF2-40B4-BE49-F238E27FC236}">
                    <a16:creationId xmlns:a16="http://schemas.microsoft.com/office/drawing/2014/main" id="{9D74AEEB-8720-45F8-85B5-20BC712D6E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4968"/>
                <a:ext cx="864" cy="4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F</a:t>
                </a:r>
                <a:r>
                  <a:rPr lang="ru-RU" sz="1000" baseline="-25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endPara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18" name="Line 104">
                <a:extLst>
                  <a:ext uri="{FF2B5EF4-FFF2-40B4-BE49-F238E27FC236}">
                    <a16:creationId xmlns:a16="http://schemas.microsoft.com/office/drawing/2014/main" id="{77905472-24F9-4485-84CE-FB8E33E8E2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44" y="5184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6C646B06-2416-4C18-B978-B4AC0644F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5142"/>
                <a:ext cx="87" cy="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B4E9399-2FBD-4950-8C2F-628B0D8668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376"/>
              <a:ext cx="1383" cy="432"/>
              <a:chOff x="2880" y="4968"/>
              <a:chExt cx="1383" cy="432"/>
            </a:xfrm>
          </p:grpSpPr>
          <p:sp>
            <p:nvSpPr>
              <p:cNvPr id="214" name="Text Box 107">
                <a:extLst>
                  <a:ext uri="{FF2B5EF4-FFF2-40B4-BE49-F238E27FC236}">
                    <a16:creationId xmlns:a16="http://schemas.microsoft.com/office/drawing/2014/main" id="{B7C79372-D34E-4845-BADF-66C4340563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4968"/>
                <a:ext cx="864" cy="4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F</a:t>
                </a:r>
                <a:r>
                  <a:rPr lang="ru-RU" sz="1000" baseline="-25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endPara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15" name="Line 108">
                <a:extLst>
                  <a:ext uri="{FF2B5EF4-FFF2-40B4-BE49-F238E27FC236}">
                    <a16:creationId xmlns:a16="http://schemas.microsoft.com/office/drawing/2014/main" id="{5D94BE5D-F8BC-4B38-B6A5-AF54C33ACE2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44" y="5184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077AC118-8E4F-496D-8747-622A64F63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5142"/>
                <a:ext cx="87" cy="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D7F11BD-7FC2-4AD0-B84C-6E94BB918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3168"/>
              <a:ext cx="1383" cy="432"/>
              <a:chOff x="2880" y="4968"/>
              <a:chExt cx="1383" cy="432"/>
            </a:xfrm>
          </p:grpSpPr>
          <p:sp>
            <p:nvSpPr>
              <p:cNvPr id="211" name="Text Box 111">
                <a:extLst>
                  <a:ext uri="{FF2B5EF4-FFF2-40B4-BE49-F238E27FC236}">
                    <a16:creationId xmlns:a16="http://schemas.microsoft.com/office/drawing/2014/main" id="{991091AE-1CEE-43B1-9952-7F9FC3C2AB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4968"/>
                <a:ext cx="864" cy="4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F</a:t>
                </a:r>
                <a:r>
                  <a:rPr lang="ru-RU" sz="1000" baseline="-25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</a:t>
                </a:r>
                <a:endPara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12" name="Line 112">
                <a:extLst>
                  <a:ext uri="{FF2B5EF4-FFF2-40B4-BE49-F238E27FC236}">
                    <a16:creationId xmlns:a16="http://schemas.microsoft.com/office/drawing/2014/main" id="{5856090B-025C-40A3-9098-FE936406A8D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44" y="5184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0FB9A34-4C4F-4B05-BC46-43EDB251C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5142"/>
                <a:ext cx="87" cy="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99" name="Line 114">
              <a:extLst>
                <a:ext uri="{FF2B5EF4-FFF2-40B4-BE49-F238E27FC236}">
                  <a16:creationId xmlns:a16="http://schemas.microsoft.com/office/drawing/2014/main" id="{77636A43-8CA0-4DA7-AB6B-902B4DD5A3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60" y="2160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C46F445-C670-4BF9-84E6-A6FE27892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" y="2118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01" name="Line 116">
              <a:extLst>
                <a:ext uri="{FF2B5EF4-FFF2-40B4-BE49-F238E27FC236}">
                  <a16:creationId xmlns:a16="http://schemas.microsoft.com/office/drawing/2014/main" id="{B9FB34D8-C03C-4F3F-86E7-1782A16BB7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52" y="2160"/>
              <a:ext cx="2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9B8C6BD-183B-4B3A-A495-BB0BEAD00F6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496" y="2118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03" name="Line 118">
              <a:extLst>
                <a:ext uri="{FF2B5EF4-FFF2-40B4-BE49-F238E27FC236}">
                  <a16:creationId xmlns:a16="http://schemas.microsoft.com/office/drawing/2014/main" id="{C276CC5C-D318-42AE-B5FE-C150073FEA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60" y="3384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BD1C825-0060-4F01-9736-F47716F90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" y="3342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05" name="Line 120">
              <a:extLst>
                <a:ext uri="{FF2B5EF4-FFF2-40B4-BE49-F238E27FC236}">
                  <a16:creationId xmlns:a16="http://schemas.microsoft.com/office/drawing/2014/main" id="{C5C63090-B732-44EC-90B2-E07F9C8049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80" y="3384"/>
              <a:ext cx="2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034C688-4187-44F6-9CD1-91FB9B1FD3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496" y="3342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07" name="Line 122">
              <a:extLst>
                <a:ext uri="{FF2B5EF4-FFF2-40B4-BE49-F238E27FC236}">
                  <a16:creationId xmlns:a16="http://schemas.microsoft.com/office/drawing/2014/main" id="{6260B96F-E869-414F-B9C2-58E3003018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00" y="2808"/>
              <a:ext cx="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Line 123">
              <a:extLst>
                <a:ext uri="{FF2B5EF4-FFF2-40B4-BE49-F238E27FC236}">
                  <a16:creationId xmlns:a16="http://schemas.microsoft.com/office/drawing/2014/main" id="{DCA1905A-C070-492E-8B3E-4E98094B56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00" y="2808"/>
              <a:ext cx="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Line 124">
              <a:extLst>
                <a:ext uri="{FF2B5EF4-FFF2-40B4-BE49-F238E27FC236}">
                  <a16:creationId xmlns:a16="http://schemas.microsoft.com/office/drawing/2014/main" id="{260DCE7D-B72A-4D93-A21A-8362A56CDF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60" y="2592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D1D4EE1-24C3-469C-B87F-0A4B100EF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" y="2550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11" name="Line 126">
              <a:extLst>
                <a:ext uri="{FF2B5EF4-FFF2-40B4-BE49-F238E27FC236}">
                  <a16:creationId xmlns:a16="http://schemas.microsoft.com/office/drawing/2014/main" id="{36D701C0-5EC7-4767-ACD2-A4A320DCFB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52" y="2592"/>
              <a:ext cx="2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064FB40-286D-4963-921C-DEA91AF11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496" y="2550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13" name="Line 128">
              <a:extLst>
                <a:ext uri="{FF2B5EF4-FFF2-40B4-BE49-F238E27FC236}">
                  <a16:creationId xmlns:a16="http://schemas.microsoft.com/office/drawing/2014/main" id="{86A911DA-9DC6-4FFC-B78F-CFCE9E5A8B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4896" y="4248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0B6685B-200E-40B9-9C4E-651EED17BA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752" y="460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1752911-8059-473C-B356-012CC00855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073" y="3949"/>
              <a:ext cx="86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6" name="Text Box 131">
              <a:extLst>
                <a:ext uri="{FF2B5EF4-FFF2-40B4-BE49-F238E27FC236}">
                  <a16:creationId xmlns:a16="http://schemas.microsoft.com/office/drawing/2014/main" id="{66214DE5-9171-4A8C-B077-CB14E010B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4" y="4464"/>
              <a:ext cx="57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7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r>
                <a:rPr lang="ru-RU" sz="10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7" name="Line 132">
              <a:extLst>
                <a:ext uri="{FF2B5EF4-FFF2-40B4-BE49-F238E27FC236}">
                  <a16:creationId xmlns:a16="http://schemas.microsoft.com/office/drawing/2014/main" id="{21B2BCCE-7B77-4DA4-8DF8-BE9C9C5BB0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5328" y="4248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4BA6318-2BED-4BEA-AA26-331D2F7BA6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184" y="460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2F2D29F-0E13-48A5-8652-C22C67670A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505" y="3949"/>
              <a:ext cx="86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0" name="Text Box 135">
              <a:extLst>
                <a:ext uri="{FF2B5EF4-FFF2-40B4-BE49-F238E27FC236}">
                  <a16:creationId xmlns:a16="http://schemas.microsoft.com/office/drawing/2014/main" id="{84C117DE-62C0-4D02-AAE9-EADDA9A21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6" y="4464"/>
              <a:ext cx="57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7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r>
                <a:rPr lang="ru-RU" sz="10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1" name="Line 136">
              <a:extLst>
                <a:ext uri="{FF2B5EF4-FFF2-40B4-BE49-F238E27FC236}">
                  <a16:creationId xmlns:a16="http://schemas.microsoft.com/office/drawing/2014/main" id="{48622F01-85DC-4DB0-A038-F41DD2BFD7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5760" y="4248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91CF483-A0B2-4F95-BDE6-618BD1F636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616" y="460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A4D5BB2-1551-4095-8137-83819F19C8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937" y="3949"/>
              <a:ext cx="86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4" name="Text Box 139">
              <a:extLst>
                <a:ext uri="{FF2B5EF4-FFF2-40B4-BE49-F238E27FC236}">
                  <a16:creationId xmlns:a16="http://schemas.microsoft.com/office/drawing/2014/main" id="{27059545-AA36-4F46-9CBD-BBD8C91B1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8" y="4464"/>
              <a:ext cx="57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7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r>
                <a:rPr lang="ru-RU" sz="10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5" name="Line 140">
              <a:extLst>
                <a:ext uri="{FF2B5EF4-FFF2-40B4-BE49-F238E27FC236}">
                  <a16:creationId xmlns:a16="http://schemas.microsoft.com/office/drawing/2014/main" id="{A8A56B08-011D-4B86-AE40-CCC26D6618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6552" y="4248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1AF3D5A-9CB9-43B6-AEA1-CF04565578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408" y="460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E62AC68-C9BE-47F5-BA6B-33E5EB2345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729" y="3949"/>
              <a:ext cx="86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8" name="Text Box 143">
              <a:extLst>
                <a:ext uri="{FF2B5EF4-FFF2-40B4-BE49-F238E27FC236}">
                  <a16:creationId xmlns:a16="http://schemas.microsoft.com/office/drawing/2014/main" id="{9B568105-1D8A-4789-B6AD-C95C709B6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0" y="4464"/>
              <a:ext cx="57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7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r>
                <a:rPr lang="ru-RU" sz="10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9" name="Line 144">
              <a:extLst>
                <a:ext uri="{FF2B5EF4-FFF2-40B4-BE49-F238E27FC236}">
                  <a16:creationId xmlns:a16="http://schemas.microsoft.com/office/drawing/2014/main" id="{2065B8BE-4032-4CC0-84A9-C4D875943A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6372" y="4644"/>
              <a:ext cx="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Line 145">
              <a:extLst>
                <a:ext uri="{FF2B5EF4-FFF2-40B4-BE49-F238E27FC236}">
                  <a16:creationId xmlns:a16="http://schemas.microsoft.com/office/drawing/2014/main" id="{38EF6940-F335-4F4E-977A-2DC197D414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45" y="3528"/>
              <a:ext cx="327" cy="4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6483617-2037-4497-81A7-69134B71DB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28" y="1872"/>
              <a:ext cx="583" cy="576"/>
              <a:chOff x="2736" y="12960"/>
              <a:chExt cx="576" cy="576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03EDF5E-3B32-4746-B4B6-E61D98D4F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98670">
                <a:off x="2736" y="12960"/>
                <a:ext cx="576" cy="57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09" name="Line 148">
                <a:extLst>
                  <a:ext uri="{FF2B5EF4-FFF2-40B4-BE49-F238E27FC236}">
                    <a16:creationId xmlns:a16="http://schemas.microsoft.com/office/drawing/2014/main" id="{1BA808E8-A71A-4D0E-8A2F-99BA7A9FA0C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0232" flipV="1">
                <a:off x="3024" y="12960"/>
                <a:ext cx="1" cy="5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0" name="Line 149">
                <a:extLst>
                  <a:ext uri="{FF2B5EF4-FFF2-40B4-BE49-F238E27FC236}">
                    <a16:creationId xmlns:a16="http://schemas.microsoft.com/office/drawing/2014/main" id="{0803D79D-A6C5-43DB-844D-28F4AFA92F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3441">
                <a:off x="2736" y="13248"/>
                <a:ext cx="5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32" name="Line 150">
              <a:extLst>
                <a:ext uri="{FF2B5EF4-FFF2-40B4-BE49-F238E27FC236}">
                  <a16:creationId xmlns:a16="http://schemas.microsoft.com/office/drawing/2014/main" id="{10435D62-0235-432D-8923-46946F80F6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881" y="1764"/>
              <a:ext cx="327" cy="3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Line 151">
              <a:extLst>
                <a:ext uri="{FF2B5EF4-FFF2-40B4-BE49-F238E27FC236}">
                  <a16:creationId xmlns:a16="http://schemas.microsoft.com/office/drawing/2014/main" id="{4A0D6963-7AFC-4503-8FA7-292EC63A2D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84" y="2160"/>
              <a:ext cx="1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Line 152">
              <a:extLst>
                <a:ext uri="{FF2B5EF4-FFF2-40B4-BE49-F238E27FC236}">
                  <a16:creationId xmlns:a16="http://schemas.microsoft.com/office/drawing/2014/main" id="{2AC11E94-9EFE-4270-9278-3DFA22700B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8683" y="2996"/>
              <a:ext cx="106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Line 153">
              <a:extLst>
                <a:ext uri="{FF2B5EF4-FFF2-40B4-BE49-F238E27FC236}">
                  <a16:creationId xmlns:a16="http://schemas.microsoft.com/office/drawing/2014/main" id="{ADC4F5DF-0C28-491A-A37A-85C415F5BD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504" y="2160"/>
              <a:ext cx="2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Line 154">
              <a:extLst>
                <a:ext uri="{FF2B5EF4-FFF2-40B4-BE49-F238E27FC236}">
                  <a16:creationId xmlns:a16="http://schemas.microsoft.com/office/drawing/2014/main" id="{F5BF79FB-595D-4050-8B5F-1B3DD0D7C0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792" y="1770"/>
              <a:ext cx="454" cy="3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Line 155">
              <a:extLst>
                <a:ext uri="{FF2B5EF4-FFF2-40B4-BE49-F238E27FC236}">
                  <a16:creationId xmlns:a16="http://schemas.microsoft.com/office/drawing/2014/main" id="{3E4B2018-64F6-45FF-A01E-91D7F43235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304" y="1728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E829923-0BFB-4003-8936-078FDE903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3" y="1686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39" name="Line 157">
              <a:extLst>
                <a:ext uri="{FF2B5EF4-FFF2-40B4-BE49-F238E27FC236}">
                  <a16:creationId xmlns:a16="http://schemas.microsoft.com/office/drawing/2014/main" id="{461746C6-8C3F-45E4-911F-2743A9B006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324" y="1728"/>
              <a:ext cx="2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15C1CCC1-3CE2-4680-A612-926C433505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40" y="1686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41" name="Line 159">
              <a:extLst>
                <a:ext uri="{FF2B5EF4-FFF2-40B4-BE49-F238E27FC236}">
                  <a16:creationId xmlns:a16="http://schemas.microsoft.com/office/drawing/2014/main" id="{9DDD7519-7A01-4AD6-850E-E9793C34AE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304" y="2160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F6F6440-574C-4A72-81B9-0AEBB024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3" y="2118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43" name="Line 161">
              <a:extLst>
                <a:ext uri="{FF2B5EF4-FFF2-40B4-BE49-F238E27FC236}">
                  <a16:creationId xmlns:a16="http://schemas.microsoft.com/office/drawing/2014/main" id="{D56EC263-13EF-4AFB-94D4-4058E7D38F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96" y="2160"/>
              <a:ext cx="2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C39387A-2206-48F0-8006-2B2F59E566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40" y="2118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45" name="Line 163">
              <a:extLst>
                <a:ext uri="{FF2B5EF4-FFF2-40B4-BE49-F238E27FC236}">
                  <a16:creationId xmlns:a16="http://schemas.microsoft.com/office/drawing/2014/main" id="{31A2C1D5-CE82-451E-9E98-EEEEED5C97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304" y="3384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C612AD6-D074-4F8F-AE47-630534697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3" y="3342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47" name="Line 165">
              <a:extLst>
                <a:ext uri="{FF2B5EF4-FFF2-40B4-BE49-F238E27FC236}">
                  <a16:creationId xmlns:a16="http://schemas.microsoft.com/office/drawing/2014/main" id="{D059A0FB-4535-4197-A248-CBD26174EE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324" y="3384"/>
              <a:ext cx="2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D372F623-D0F0-48F2-BDF0-E730384FE95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40" y="3342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49" name="Line 167">
              <a:extLst>
                <a:ext uri="{FF2B5EF4-FFF2-40B4-BE49-F238E27FC236}">
                  <a16:creationId xmlns:a16="http://schemas.microsoft.com/office/drawing/2014/main" id="{01824368-BA12-4E47-9BE5-B815D55DED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304" y="2592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0F3C6D36-B161-4670-A01C-DD8466330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3" y="2550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51" name="Line 169">
              <a:extLst>
                <a:ext uri="{FF2B5EF4-FFF2-40B4-BE49-F238E27FC236}">
                  <a16:creationId xmlns:a16="http://schemas.microsoft.com/office/drawing/2014/main" id="{664CFA33-B64E-4625-886F-11D252F32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96" y="2592"/>
              <a:ext cx="2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1FD4D567-3572-4A94-B5FA-7C024CEEB05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40" y="2550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53" name="Line 171">
              <a:extLst>
                <a:ext uri="{FF2B5EF4-FFF2-40B4-BE49-F238E27FC236}">
                  <a16:creationId xmlns:a16="http://schemas.microsoft.com/office/drawing/2014/main" id="{690D4E0E-BA24-41D7-8AA0-AACD490349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8640" y="4248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B02CE22-8511-4454-BAE2-7EF272CCD6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496" y="460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838D5FB-D33B-4CE9-BB14-75FDAF7B5F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817" y="3949"/>
              <a:ext cx="86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6" name="Text Box 174">
              <a:extLst>
                <a:ext uri="{FF2B5EF4-FFF2-40B4-BE49-F238E27FC236}">
                  <a16:creationId xmlns:a16="http://schemas.microsoft.com/office/drawing/2014/main" id="{8FDA6937-A7D0-4849-AC03-D473A8E2F4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8" y="4464"/>
              <a:ext cx="57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7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r>
                <a:rPr lang="ru-RU" sz="10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57" name="Line 175">
              <a:extLst>
                <a:ext uri="{FF2B5EF4-FFF2-40B4-BE49-F238E27FC236}">
                  <a16:creationId xmlns:a16="http://schemas.microsoft.com/office/drawing/2014/main" id="{E3D74AD0-B376-4163-AB1A-206776100E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9072" y="4248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71011EC4-1959-4552-82DD-BA37A4FED8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928" y="460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6629F833-BF33-40BF-A414-90CA879EE9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9249" y="3949"/>
              <a:ext cx="86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0" name="Text Box 178">
              <a:extLst>
                <a:ext uri="{FF2B5EF4-FFF2-40B4-BE49-F238E27FC236}">
                  <a16:creationId xmlns:a16="http://schemas.microsoft.com/office/drawing/2014/main" id="{A35E9DEE-2738-43CC-B070-56296176F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0" y="4464"/>
              <a:ext cx="57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7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r>
                <a:rPr lang="ru-RU" sz="10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1" name="Line 179">
              <a:extLst>
                <a:ext uri="{FF2B5EF4-FFF2-40B4-BE49-F238E27FC236}">
                  <a16:creationId xmlns:a16="http://schemas.microsoft.com/office/drawing/2014/main" id="{C420D194-9916-4056-9950-EAADF73C66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9504" y="4248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68E01080-ED2B-4175-BCA5-72D279CB11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9360" y="460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4C0042F4-C7E9-4578-97D0-E2BF44C866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9681" y="3949"/>
              <a:ext cx="86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4" name="Text Box 182">
              <a:extLst>
                <a:ext uri="{FF2B5EF4-FFF2-40B4-BE49-F238E27FC236}">
                  <a16:creationId xmlns:a16="http://schemas.microsoft.com/office/drawing/2014/main" id="{2A0036CB-EBF4-49B9-9267-B5DD39638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2" y="4464"/>
              <a:ext cx="57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7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r>
                <a:rPr lang="ru-RU" sz="10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5" name="Line 183">
              <a:extLst>
                <a:ext uri="{FF2B5EF4-FFF2-40B4-BE49-F238E27FC236}">
                  <a16:creationId xmlns:a16="http://schemas.microsoft.com/office/drawing/2014/main" id="{C0505400-5646-41AB-A59F-986FECC5F7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10296" y="4248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5CF0E63-03F2-4594-A36D-5CC4726DD8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152" y="460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EE79629E-8D3A-4581-98E2-CD7BA1085A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473" y="3949"/>
              <a:ext cx="86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8" name="Text Box 186">
              <a:extLst>
                <a:ext uri="{FF2B5EF4-FFF2-40B4-BE49-F238E27FC236}">
                  <a16:creationId xmlns:a16="http://schemas.microsoft.com/office/drawing/2014/main" id="{57D11D5C-01B5-4F76-BB4D-C5B4792C5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24" y="4464"/>
              <a:ext cx="57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7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r>
                <a:rPr lang="ru-RU" sz="10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Y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9" name="Line 187">
              <a:extLst>
                <a:ext uri="{FF2B5EF4-FFF2-40B4-BE49-F238E27FC236}">
                  <a16:creationId xmlns:a16="http://schemas.microsoft.com/office/drawing/2014/main" id="{7FEE50C1-4772-47CB-8C67-D9E31BDF66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10116" y="4644"/>
              <a:ext cx="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Line 188">
              <a:extLst>
                <a:ext uri="{FF2B5EF4-FFF2-40B4-BE49-F238E27FC236}">
                  <a16:creationId xmlns:a16="http://schemas.microsoft.com/office/drawing/2014/main" id="{CB0B30C3-D31D-4B3E-B0D6-ACD4B58329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886" y="3528"/>
              <a:ext cx="330" cy="4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Line 189">
              <a:extLst>
                <a:ext uri="{FF2B5EF4-FFF2-40B4-BE49-F238E27FC236}">
                  <a16:creationId xmlns:a16="http://schemas.microsoft.com/office/drawing/2014/main" id="{D8E0F7BF-E34A-4725-93FF-C6721B08EB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8532" y="1908"/>
              <a:ext cx="0" cy="5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Line 190">
              <a:extLst>
                <a:ext uri="{FF2B5EF4-FFF2-40B4-BE49-F238E27FC236}">
                  <a16:creationId xmlns:a16="http://schemas.microsoft.com/office/drawing/2014/main" id="{39573B7F-EA02-4CFF-8732-C3C89B081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08" y="2160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Line 191">
              <a:extLst>
                <a:ext uri="{FF2B5EF4-FFF2-40B4-BE49-F238E27FC236}">
                  <a16:creationId xmlns:a16="http://schemas.microsoft.com/office/drawing/2014/main" id="{3D623156-7C87-4E07-8467-33DAC99638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625" y="1767"/>
              <a:ext cx="327" cy="3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Line 192">
              <a:extLst>
                <a:ext uri="{FF2B5EF4-FFF2-40B4-BE49-F238E27FC236}">
                  <a16:creationId xmlns:a16="http://schemas.microsoft.com/office/drawing/2014/main" id="{CE3B72F5-F1A1-43AD-9767-D4F467352F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952" y="2160"/>
              <a:ext cx="57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7EC8C737-67CD-4B10-9CDB-FEE638352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" y="1512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76" name="Line 194">
              <a:extLst>
                <a:ext uri="{FF2B5EF4-FFF2-40B4-BE49-F238E27FC236}">
                  <a16:creationId xmlns:a16="http://schemas.microsoft.com/office/drawing/2014/main" id="{C50B3555-ECA8-49AA-A60E-48A6E44978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984" y="1584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Line 195">
              <a:extLst>
                <a:ext uri="{FF2B5EF4-FFF2-40B4-BE49-F238E27FC236}">
                  <a16:creationId xmlns:a16="http://schemas.microsoft.com/office/drawing/2014/main" id="{85B946B7-1621-4C11-8902-62EE7A2FD7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80" y="1584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Line 196">
              <a:extLst>
                <a:ext uri="{FF2B5EF4-FFF2-40B4-BE49-F238E27FC236}">
                  <a16:creationId xmlns:a16="http://schemas.microsoft.com/office/drawing/2014/main" id="{27BBCA10-8E65-4B9B-91A2-404FE37C39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20" y="1584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0627E18D-6797-4108-BDDB-07857E100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" y="1944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80" name="Line 198">
              <a:extLst>
                <a:ext uri="{FF2B5EF4-FFF2-40B4-BE49-F238E27FC236}">
                  <a16:creationId xmlns:a16="http://schemas.microsoft.com/office/drawing/2014/main" id="{C88155B1-8E10-4572-B555-C7D9CBC29A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984" y="2016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Line 199">
              <a:extLst>
                <a:ext uri="{FF2B5EF4-FFF2-40B4-BE49-F238E27FC236}">
                  <a16:creationId xmlns:a16="http://schemas.microsoft.com/office/drawing/2014/main" id="{204F0F40-41E9-4EC5-BF90-09CD51A9AC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80" y="2016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Line 200">
              <a:extLst>
                <a:ext uri="{FF2B5EF4-FFF2-40B4-BE49-F238E27FC236}">
                  <a16:creationId xmlns:a16="http://schemas.microsoft.com/office/drawing/2014/main" id="{1C46A941-5C76-4021-BC79-B84DBF246A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20" y="2016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F1DC7690-13F4-424C-8C00-D7ADE900A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" y="2376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84" name="Line 202">
              <a:extLst>
                <a:ext uri="{FF2B5EF4-FFF2-40B4-BE49-F238E27FC236}">
                  <a16:creationId xmlns:a16="http://schemas.microsoft.com/office/drawing/2014/main" id="{DEBCD3EF-DD97-4DA7-B14C-E4C1129E5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984" y="2448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" name="Line 203">
              <a:extLst>
                <a:ext uri="{FF2B5EF4-FFF2-40B4-BE49-F238E27FC236}">
                  <a16:creationId xmlns:a16="http://schemas.microsoft.com/office/drawing/2014/main" id="{8F0C2570-6D56-4BE7-A8C7-1572E7F4CD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80" y="2448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Line 204">
              <a:extLst>
                <a:ext uri="{FF2B5EF4-FFF2-40B4-BE49-F238E27FC236}">
                  <a16:creationId xmlns:a16="http://schemas.microsoft.com/office/drawing/2014/main" id="{F16CA153-AEFC-4840-995C-A18608738B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20" y="2448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D6939DFF-72CB-4A6E-8244-EDA2C1E3C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" y="316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88" name="Line 206">
              <a:extLst>
                <a:ext uri="{FF2B5EF4-FFF2-40B4-BE49-F238E27FC236}">
                  <a16:creationId xmlns:a16="http://schemas.microsoft.com/office/drawing/2014/main" id="{B3C2D6FF-E16F-4DF7-AB3C-D65276E319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984" y="3240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Line 207">
              <a:extLst>
                <a:ext uri="{FF2B5EF4-FFF2-40B4-BE49-F238E27FC236}">
                  <a16:creationId xmlns:a16="http://schemas.microsoft.com/office/drawing/2014/main" id="{76265AE4-FC77-4040-8A38-A2A14AB26C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80" y="3240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Line 208">
              <a:extLst>
                <a:ext uri="{FF2B5EF4-FFF2-40B4-BE49-F238E27FC236}">
                  <a16:creationId xmlns:a16="http://schemas.microsoft.com/office/drawing/2014/main" id="{1678E2C0-FC36-47BF-A11C-D1ADD17A86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20" y="3240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Line 209">
              <a:extLst>
                <a:ext uri="{FF2B5EF4-FFF2-40B4-BE49-F238E27FC236}">
                  <a16:creationId xmlns:a16="http://schemas.microsoft.com/office/drawing/2014/main" id="{A1D55F67-66AF-4ADD-BB33-27D35CD73E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944" y="2808"/>
              <a:ext cx="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51C73B9-D1EE-4FBF-8DE1-CAA5138C8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4" y="1512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93" name="Line 211">
              <a:extLst>
                <a:ext uri="{FF2B5EF4-FFF2-40B4-BE49-F238E27FC236}">
                  <a16:creationId xmlns:a16="http://schemas.microsoft.com/office/drawing/2014/main" id="{3295171F-C206-4C62-8E3F-A89C11E5E7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728" y="1584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Line 212">
              <a:extLst>
                <a:ext uri="{FF2B5EF4-FFF2-40B4-BE49-F238E27FC236}">
                  <a16:creationId xmlns:a16="http://schemas.microsoft.com/office/drawing/2014/main" id="{CC12FF5A-5DCF-4DFB-8D97-DD223468C7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24" y="1584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" name="Line 213">
              <a:extLst>
                <a:ext uri="{FF2B5EF4-FFF2-40B4-BE49-F238E27FC236}">
                  <a16:creationId xmlns:a16="http://schemas.microsoft.com/office/drawing/2014/main" id="{3BA859DC-3322-4AB1-BD3B-D9DEF6922B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64" y="1584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6931700C-16F8-4BCE-A791-B2C3ECA05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4" y="1944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97" name="Line 215">
              <a:extLst>
                <a:ext uri="{FF2B5EF4-FFF2-40B4-BE49-F238E27FC236}">
                  <a16:creationId xmlns:a16="http://schemas.microsoft.com/office/drawing/2014/main" id="{190A77D9-03E0-445F-9696-29BAACFEE8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728" y="2016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8" name="Line 216">
              <a:extLst>
                <a:ext uri="{FF2B5EF4-FFF2-40B4-BE49-F238E27FC236}">
                  <a16:creationId xmlns:a16="http://schemas.microsoft.com/office/drawing/2014/main" id="{A2F8A564-CF1D-4C91-8255-6CC7EE8849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24" y="2016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9" name="Line 217">
              <a:extLst>
                <a:ext uri="{FF2B5EF4-FFF2-40B4-BE49-F238E27FC236}">
                  <a16:creationId xmlns:a16="http://schemas.microsoft.com/office/drawing/2014/main" id="{B560F2F7-338D-4FD1-B952-D566A7E21F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64" y="2016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26D8BA0-0948-4F93-BC89-811F54AEF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4" y="2376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01" name="Line 219">
              <a:extLst>
                <a:ext uri="{FF2B5EF4-FFF2-40B4-BE49-F238E27FC236}">
                  <a16:creationId xmlns:a16="http://schemas.microsoft.com/office/drawing/2014/main" id="{9FBB3F89-6CE0-450C-A85F-2597719543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728" y="2448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2" name="Line 220">
              <a:extLst>
                <a:ext uri="{FF2B5EF4-FFF2-40B4-BE49-F238E27FC236}">
                  <a16:creationId xmlns:a16="http://schemas.microsoft.com/office/drawing/2014/main" id="{EC126734-A70A-41F0-BA00-E54461ADE1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24" y="2448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3" name="Line 221">
              <a:extLst>
                <a:ext uri="{FF2B5EF4-FFF2-40B4-BE49-F238E27FC236}">
                  <a16:creationId xmlns:a16="http://schemas.microsoft.com/office/drawing/2014/main" id="{EB6FC7C2-00B9-48E3-AE6F-B7BB443475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64" y="2448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29C2B3E-2C9E-499B-964D-223007545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4" y="316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05" name="Line 223">
              <a:extLst>
                <a:ext uri="{FF2B5EF4-FFF2-40B4-BE49-F238E27FC236}">
                  <a16:creationId xmlns:a16="http://schemas.microsoft.com/office/drawing/2014/main" id="{92D6EF53-ABB3-4245-BA2C-B892387CEA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728" y="3240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" name="Line 224">
              <a:extLst>
                <a:ext uri="{FF2B5EF4-FFF2-40B4-BE49-F238E27FC236}">
                  <a16:creationId xmlns:a16="http://schemas.microsoft.com/office/drawing/2014/main" id="{2C06445E-B400-406B-9736-239BD93393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24" y="3240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" name="Line 225">
              <a:extLst>
                <a:ext uri="{FF2B5EF4-FFF2-40B4-BE49-F238E27FC236}">
                  <a16:creationId xmlns:a16="http://schemas.microsoft.com/office/drawing/2014/main" id="{20AF6009-8975-4069-8963-FEFB509821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64" y="3240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00807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355475"/>
            <a:ext cx="91814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Прямой аналоговый синтез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062F17F-FAC3-4C9F-AD10-304E45C86476}"/>
              </a:ext>
            </a:extLst>
          </p:cNvPr>
          <p:cNvSpPr/>
          <p:nvPr/>
        </p:nvSpPr>
        <p:spPr>
          <a:xfrm>
            <a:off x="0" y="57441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Уменьшение частотного шага</a:t>
            </a:r>
            <a:endParaRPr lang="en-US" sz="20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DB9AB25-466A-4D81-BD18-F6C949A5D049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621280"/>
            <a:ext cx="5486400" cy="2331720"/>
            <a:chOff x="3888" y="1512"/>
            <a:chExt cx="8640" cy="367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687105B-136A-433F-8142-BACF79A5D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1872"/>
              <a:ext cx="583" cy="576"/>
              <a:chOff x="2736" y="12960"/>
              <a:chExt cx="576" cy="576"/>
            </a:xfrm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F744A667-54C3-4461-92FD-258EF2138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98670">
                <a:off x="2736" y="12960"/>
                <a:ext cx="576" cy="57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24" name="Line 87">
                <a:extLst>
                  <a:ext uri="{FF2B5EF4-FFF2-40B4-BE49-F238E27FC236}">
                    <a16:creationId xmlns:a16="http://schemas.microsoft.com/office/drawing/2014/main" id="{BB3F13C1-77B3-4DCE-A5FC-047B56DAA35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0232" flipV="1">
                <a:off x="3024" y="12960"/>
                <a:ext cx="1" cy="5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" name="Line 88">
                <a:extLst>
                  <a:ext uri="{FF2B5EF4-FFF2-40B4-BE49-F238E27FC236}">
                    <a16:creationId xmlns:a16="http://schemas.microsoft.com/office/drawing/2014/main" id="{9DB157D1-F4ED-4BB0-B92F-664D8444110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3441">
                <a:off x="2736" y="13248"/>
                <a:ext cx="5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7" name="Line 90">
              <a:extLst>
                <a:ext uri="{FF2B5EF4-FFF2-40B4-BE49-F238E27FC236}">
                  <a16:creationId xmlns:a16="http://schemas.microsoft.com/office/drawing/2014/main" id="{C2A525A9-489F-4A38-97D5-425EFD28CC9A}"/>
                </a:ext>
              </a:extLst>
            </p:cNvPr>
            <p:cNvCxnSpPr>
              <a:cxnSpLocks noChangeShapeType="1"/>
              <a:stCxn id="217" idx="3"/>
            </p:cNvCxnSpPr>
            <p:nvPr/>
          </p:nvCxnSpPr>
          <p:spPr bwMode="auto">
            <a:xfrm>
              <a:off x="4752" y="2160"/>
              <a:ext cx="4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Line 91">
              <a:extLst>
                <a:ext uri="{FF2B5EF4-FFF2-40B4-BE49-F238E27FC236}">
                  <a16:creationId xmlns:a16="http://schemas.microsoft.com/office/drawing/2014/main" id="{5A1D11B6-D98D-4D99-8368-703C0A223A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939" y="2996"/>
              <a:ext cx="106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Line 92">
              <a:extLst>
                <a:ext uri="{FF2B5EF4-FFF2-40B4-BE49-F238E27FC236}">
                  <a16:creationId xmlns:a16="http://schemas.microsoft.com/office/drawing/2014/main" id="{E8F156C1-93DE-4494-8247-F584607960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60" y="2160"/>
              <a:ext cx="2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Line 93">
              <a:extLst>
                <a:ext uri="{FF2B5EF4-FFF2-40B4-BE49-F238E27FC236}">
                  <a16:creationId xmlns:a16="http://schemas.microsoft.com/office/drawing/2014/main" id="{AA50115C-6988-479A-8D8D-7EB5C87E27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48" y="1770"/>
              <a:ext cx="454" cy="3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Line 98">
              <a:extLst>
                <a:ext uri="{FF2B5EF4-FFF2-40B4-BE49-F238E27FC236}">
                  <a16:creationId xmlns:a16="http://schemas.microsoft.com/office/drawing/2014/main" id="{92A38CE3-F4D8-41AB-90EC-7BECB6FC68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60" y="1728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BAC794B-AB4C-4358-91F2-B569B0867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" y="1686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94" name="Line 100">
              <a:extLst>
                <a:ext uri="{FF2B5EF4-FFF2-40B4-BE49-F238E27FC236}">
                  <a16:creationId xmlns:a16="http://schemas.microsoft.com/office/drawing/2014/main" id="{C4F5553D-48E6-4BA7-B247-38C10443D9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80" y="1728"/>
              <a:ext cx="2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3D6ED1C-39CB-4689-9DAA-B42E175ACA4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496" y="1686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7" name="Text Box 103">
              <a:extLst>
                <a:ext uri="{FF2B5EF4-FFF2-40B4-BE49-F238E27FC236}">
                  <a16:creationId xmlns:a16="http://schemas.microsoft.com/office/drawing/2014/main" id="{9D74AEEB-8720-45F8-85B5-20BC712D6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944"/>
              <a:ext cx="864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DDS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99" name="Line 114">
              <a:extLst>
                <a:ext uri="{FF2B5EF4-FFF2-40B4-BE49-F238E27FC236}">
                  <a16:creationId xmlns:a16="http://schemas.microsoft.com/office/drawing/2014/main" id="{77636A43-8CA0-4DA7-AB6B-902B4DD5A3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60" y="2160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C46F445-C670-4BF9-84E6-A6FE27892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" y="2118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01" name="Line 116">
              <a:extLst>
                <a:ext uri="{FF2B5EF4-FFF2-40B4-BE49-F238E27FC236}">
                  <a16:creationId xmlns:a16="http://schemas.microsoft.com/office/drawing/2014/main" id="{B9FB34D8-C03C-4F3F-86E7-1782A16BB7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52" y="2160"/>
              <a:ext cx="2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9B8C6BD-183B-4B3A-A495-BB0BEAD00F6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496" y="2118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03" name="Line 118">
              <a:extLst>
                <a:ext uri="{FF2B5EF4-FFF2-40B4-BE49-F238E27FC236}">
                  <a16:creationId xmlns:a16="http://schemas.microsoft.com/office/drawing/2014/main" id="{C276CC5C-D318-42AE-B5FE-C150073FEA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60" y="3384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BD1C825-0060-4F01-9736-F47716F90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" y="3342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05" name="Line 120">
              <a:extLst>
                <a:ext uri="{FF2B5EF4-FFF2-40B4-BE49-F238E27FC236}">
                  <a16:creationId xmlns:a16="http://schemas.microsoft.com/office/drawing/2014/main" id="{C5C63090-B732-44EC-90B2-E07F9C8049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80" y="3384"/>
              <a:ext cx="2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034C688-4187-44F6-9CD1-91FB9B1FD3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496" y="3342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08" name="Line 123">
              <a:extLst>
                <a:ext uri="{FF2B5EF4-FFF2-40B4-BE49-F238E27FC236}">
                  <a16:creationId xmlns:a16="http://schemas.microsoft.com/office/drawing/2014/main" id="{DCA1905A-C070-492E-8B3E-4E98094B56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00" y="2808"/>
              <a:ext cx="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Line 124">
              <a:extLst>
                <a:ext uri="{FF2B5EF4-FFF2-40B4-BE49-F238E27FC236}">
                  <a16:creationId xmlns:a16="http://schemas.microsoft.com/office/drawing/2014/main" id="{260DCE7D-B72A-4D93-A21A-8362A56CDF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60" y="2592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D1D4EE1-24C3-469C-B87F-0A4B100EF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" y="2550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11" name="Line 126">
              <a:extLst>
                <a:ext uri="{FF2B5EF4-FFF2-40B4-BE49-F238E27FC236}">
                  <a16:creationId xmlns:a16="http://schemas.microsoft.com/office/drawing/2014/main" id="{36D701C0-5EC7-4767-ACD2-A4A320DCFB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52" y="2592"/>
              <a:ext cx="2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064FB40-286D-4963-921C-DEA91AF11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496" y="2550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13" name="Line 128">
              <a:extLst>
                <a:ext uri="{FF2B5EF4-FFF2-40B4-BE49-F238E27FC236}">
                  <a16:creationId xmlns:a16="http://schemas.microsoft.com/office/drawing/2014/main" id="{86A911DA-9DC6-4FFC-B78F-CFCE9E5A8B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4896" y="4248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0B6685B-200E-40B9-9C4E-651EED17BA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752" y="460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1752911-8059-473C-B356-012CC00855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073" y="3949"/>
              <a:ext cx="86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6" name="Text Box 131">
              <a:extLst>
                <a:ext uri="{FF2B5EF4-FFF2-40B4-BE49-F238E27FC236}">
                  <a16:creationId xmlns:a16="http://schemas.microsoft.com/office/drawing/2014/main" id="{66214DE5-9171-4A8C-B077-CB14E010B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4" y="4464"/>
              <a:ext cx="57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7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r>
                <a:rPr lang="ru-RU" sz="10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7" name="Line 132">
              <a:extLst>
                <a:ext uri="{FF2B5EF4-FFF2-40B4-BE49-F238E27FC236}">
                  <a16:creationId xmlns:a16="http://schemas.microsoft.com/office/drawing/2014/main" id="{21B2BCCE-7B77-4DA4-8DF8-BE9C9C5BB0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5328" y="4248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4BA6318-2BED-4BEA-AA26-331D2F7BA6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184" y="460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2F2D29F-0E13-48A5-8652-C22C67670A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505" y="3949"/>
              <a:ext cx="86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0" name="Text Box 135">
              <a:extLst>
                <a:ext uri="{FF2B5EF4-FFF2-40B4-BE49-F238E27FC236}">
                  <a16:creationId xmlns:a16="http://schemas.microsoft.com/office/drawing/2014/main" id="{84C117DE-62C0-4D02-AAE9-EADDA9A21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6" y="4464"/>
              <a:ext cx="57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7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r>
                <a:rPr lang="ru-RU" sz="10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1" name="Line 136">
              <a:extLst>
                <a:ext uri="{FF2B5EF4-FFF2-40B4-BE49-F238E27FC236}">
                  <a16:creationId xmlns:a16="http://schemas.microsoft.com/office/drawing/2014/main" id="{48622F01-85DC-4DB0-A038-F41DD2BFD7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5760" y="4248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91CF483-A0B2-4F95-BDE6-618BD1F636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616" y="460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A4D5BB2-1551-4095-8137-83819F19C8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937" y="3949"/>
              <a:ext cx="86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4" name="Text Box 139">
              <a:extLst>
                <a:ext uri="{FF2B5EF4-FFF2-40B4-BE49-F238E27FC236}">
                  <a16:creationId xmlns:a16="http://schemas.microsoft.com/office/drawing/2014/main" id="{27059545-AA36-4F46-9CBD-BBD8C91B1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8" y="4464"/>
              <a:ext cx="57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7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r>
                <a:rPr lang="ru-RU" sz="10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5" name="Line 140">
              <a:extLst>
                <a:ext uri="{FF2B5EF4-FFF2-40B4-BE49-F238E27FC236}">
                  <a16:creationId xmlns:a16="http://schemas.microsoft.com/office/drawing/2014/main" id="{A8A56B08-011D-4B86-AE40-CCC26D6618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6552" y="4248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1AF3D5A-9CB9-43B6-AEA1-CF04565578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408" y="460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E62AC68-C9BE-47F5-BA6B-33E5EB2345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729" y="3949"/>
              <a:ext cx="86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8" name="Text Box 143">
              <a:extLst>
                <a:ext uri="{FF2B5EF4-FFF2-40B4-BE49-F238E27FC236}">
                  <a16:creationId xmlns:a16="http://schemas.microsoft.com/office/drawing/2014/main" id="{9B568105-1D8A-4789-B6AD-C95C709B6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0" y="4464"/>
              <a:ext cx="57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7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r>
                <a:rPr lang="ru-RU" sz="10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9" name="Line 144">
              <a:extLst>
                <a:ext uri="{FF2B5EF4-FFF2-40B4-BE49-F238E27FC236}">
                  <a16:creationId xmlns:a16="http://schemas.microsoft.com/office/drawing/2014/main" id="{2065B8BE-4032-4CC0-84A9-C4D875943A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6372" y="4644"/>
              <a:ext cx="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Line 145">
              <a:extLst>
                <a:ext uri="{FF2B5EF4-FFF2-40B4-BE49-F238E27FC236}">
                  <a16:creationId xmlns:a16="http://schemas.microsoft.com/office/drawing/2014/main" id="{38EF6940-F335-4F4E-977A-2DC197D414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45" y="3528"/>
              <a:ext cx="327" cy="4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6483617-2037-4497-81A7-69134B71DB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28" y="1872"/>
              <a:ext cx="583" cy="576"/>
              <a:chOff x="2736" y="12960"/>
              <a:chExt cx="576" cy="576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03EDF5E-3B32-4746-B4B6-E61D98D4F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98670">
                <a:off x="2736" y="12960"/>
                <a:ext cx="576" cy="57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09" name="Line 148">
                <a:extLst>
                  <a:ext uri="{FF2B5EF4-FFF2-40B4-BE49-F238E27FC236}">
                    <a16:creationId xmlns:a16="http://schemas.microsoft.com/office/drawing/2014/main" id="{1BA808E8-A71A-4D0E-8A2F-99BA7A9FA0C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0232" flipV="1">
                <a:off x="3024" y="12960"/>
                <a:ext cx="1" cy="5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0" name="Line 149">
                <a:extLst>
                  <a:ext uri="{FF2B5EF4-FFF2-40B4-BE49-F238E27FC236}">
                    <a16:creationId xmlns:a16="http://schemas.microsoft.com/office/drawing/2014/main" id="{0803D79D-A6C5-43DB-844D-28F4AFA92F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3441">
                <a:off x="2736" y="13248"/>
                <a:ext cx="5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32" name="Line 150">
              <a:extLst>
                <a:ext uri="{FF2B5EF4-FFF2-40B4-BE49-F238E27FC236}">
                  <a16:creationId xmlns:a16="http://schemas.microsoft.com/office/drawing/2014/main" id="{10435D62-0235-432D-8923-46946F80F6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881" y="1764"/>
              <a:ext cx="327" cy="3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Line 151">
              <a:extLst>
                <a:ext uri="{FF2B5EF4-FFF2-40B4-BE49-F238E27FC236}">
                  <a16:creationId xmlns:a16="http://schemas.microsoft.com/office/drawing/2014/main" id="{4A0D6963-7AFC-4503-8FA7-292EC63A2D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84" y="2160"/>
              <a:ext cx="1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Line 152">
              <a:extLst>
                <a:ext uri="{FF2B5EF4-FFF2-40B4-BE49-F238E27FC236}">
                  <a16:creationId xmlns:a16="http://schemas.microsoft.com/office/drawing/2014/main" id="{2AC11E94-9EFE-4270-9278-3DFA22700B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8683" y="2996"/>
              <a:ext cx="106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Line 153">
              <a:extLst>
                <a:ext uri="{FF2B5EF4-FFF2-40B4-BE49-F238E27FC236}">
                  <a16:creationId xmlns:a16="http://schemas.microsoft.com/office/drawing/2014/main" id="{ADC4F5DF-0C28-491A-A37A-85C415F5BD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504" y="2160"/>
              <a:ext cx="2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Line 154">
              <a:extLst>
                <a:ext uri="{FF2B5EF4-FFF2-40B4-BE49-F238E27FC236}">
                  <a16:creationId xmlns:a16="http://schemas.microsoft.com/office/drawing/2014/main" id="{F5BF79FB-595D-4050-8B5F-1B3DD0D7C0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792" y="1770"/>
              <a:ext cx="454" cy="3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Line 155">
              <a:extLst>
                <a:ext uri="{FF2B5EF4-FFF2-40B4-BE49-F238E27FC236}">
                  <a16:creationId xmlns:a16="http://schemas.microsoft.com/office/drawing/2014/main" id="{3E4B2018-64F6-45FF-A01E-91D7F43235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304" y="1728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E829923-0BFB-4003-8936-078FDE903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3" y="1686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39" name="Line 157">
              <a:extLst>
                <a:ext uri="{FF2B5EF4-FFF2-40B4-BE49-F238E27FC236}">
                  <a16:creationId xmlns:a16="http://schemas.microsoft.com/office/drawing/2014/main" id="{461746C6-8C3F-45E4-911F-2743A9B006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324" y="1728"/>
              <a:ext cx="2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15C1CCC1-3CE2-4680-A612-926C433505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40" y="1686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41" name="Line 159">
              <a:extLst>
                <a:ext uri="{FF2B5EF4-FFF2-40B4-BE49-F238E27FC236}">
                  <a16:creationId xmlns:a16="http://schemas.microsoft.com/office/drawing/2014/main" id="{9DDD7519-7A01-4AD6-850E-E9793C34AE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304" y="2160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F6F6440-574C-4A72-81B9-0AEBB024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3" y="2118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43" name="Line 161">
              <a:extLst>
                <a:ext uri="{FF2B5EF4-FFF2-40B4-BE49-F238E27FC236}">
                  <a16:creationId xmlns:a16="http://schemas.microsoft.com/office/drawing/2014/main" id="{D56EC263-13EF-4AFB-94D4-4058E7D38F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96" y="2160"/>
              <a:ext cx="2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C39387A-2206-48F0-8006-2B2F59E566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40" y="2118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45" name="Line 163">
              <a:extLst>
                <a:ext uri="{FF2B5EF4-FFF2-40B4-BE49-F238E27FC236}">
                  <a16:creationId xmlns:a16="http://schemas.microsoft.com/office/drawing/2014/main" id="{31A2C1D5-CE82-451E-9E98-EEEEED5C97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304" y="3384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C612AD6-D074-4F8F-AE47-630534697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3" y="3342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47" name="Line 165">
              <a:extLst>
                <a:ext uri="{FF2B5EF4-FFF2-40B4-BE49-F238E27FC236}">
                  <a16:creationId xmlns:a16="http://schemas.microsoft.com/office/drawing/2014/main" id="{D059A0FB-4535-4197-A248-CBD26174EE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324" y="3384"/>
              <a:ext cx="2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D372F623-D0F0-48F2-BDF0-E730384FE95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40" y="3342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49" name="Line 167">
              <a:extLst>
                <a:ext uri="{FF2B5EF4-FFF2-40B4-BE49-F238E27FC236}">
                  <a16:creationId xmlns:a16="http://schemas.microsoft.com/office/drawing/2014/main" id="{01824368-BA12-4E47-9BE5-B815D55DED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304" y="2592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0F3C6D36-B161-4670-A01C-DD8466330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3" y="2550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51" name="Line 169">
              <a:extLst>
                <a:ext uri="{FF2B5EF4-FFF2-40B4-BE49-F238E27FC236}">
                  <a16:creationId xmlns:a16="http://schemas.microsoft.com/office/drawing/2014/main" id="{664CFA33-B64E-4625-886F-11D252F32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96" y="2592"/>
              <a:ext cx="2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1FD4D567-3572-4A94-B5FA-7C024CEEB05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40" y="2550"/>
              <a:ext cx="87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53" name="Line 171">
              <a:extLst>
                <a:ext uri="{FF2B5EF4-FFF2-40B4-BE49-F238E27FC236}">
                  <a16:creationId xmlns:a16="http://schemas.microsoft.com/office/drawing/2014/main" id="{690D4E0E-BA24-41D7-8AA0-AACD490349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8640" y="4248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B02CE22-8511-4454-BAE2-7EF272CCD6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496" y="460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838D5FB-D33B-4CE9-BB14-75FDAF7B5F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817" y="3949"/>
              <a:ext cx="86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6" name="Text Box 174">
              <a:extLst>
                <a:ext uri="{FF2B5EF4-FFF2-40B4-BE49-F238E27FC236}">
                  <a16:creationId xmlns:a16="http://schemas.microsoft.com/office/drawing/2014/main" id="{8FDA6937-A7D0-4849-AC03-D473A8E2F4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8" y="4464"/>
              <a:ext cx="57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7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r>
                <a:rPr lang="ru-RU" sz="10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57" name="Line 175">
              <a:extLst>
                <a:ext uri="{FF2B5EF4-FFF2-40B4-BE49-F238E27FC236}">
                  <a16:creationId xmlns:a16="http://schemas.microsoft.com/office/drawing/2014/main" id="{E3D74AD0-B376-4163-AB1A-206776100E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9072" y="4248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71011EC4-1959-4552-82DD-BA37A4FED8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928" y="460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6629F833-BF33-40BF-A414-90CA879EE9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9249" y="3949"/>
              <a:ext cx="86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0" name="Text Box 178">
              <a:extLst>
                <a:ext uri="{FF2B5EF4-FFF2-40B4-BE49-F238E27FC236}">
                  <a16:creationId xmlns:a16="http://schemas.microsoft.com/office/drawing/2014/main" id="{A35E9DEE-2738-43CC-B070-56296176F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0" y="4464"/>
              <a:ext cx="57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7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r>
                <a:rPr lang="ru-RU" sz="10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1" name="Line 179">
              <a:extLst>
                <a:ext uri="{FF2B5EF4-FFF2-40B4-BE49-F238E27FC236}">
                  <a16:creationId xmlns:a16="http://schemas.microsoft.com/office/drawing/2014/main" id="{C420D194-9916-4056-9950-EAADF73C66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9504" y="4248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68E01080-ED2B-4175-BCA5-72D279CB11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9360" y="460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4C0042F4-C7E9-4578-97D0-E2BF44C866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9681" y="3949"/>
              <a:ext cx="86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4" name="Text Box 182">
              <a:extLst>
                <a:ext uri="{FF2B5EF4-FFF2-40B4-BE49-F238E27FC236}">
                  <a16:creationId xmlns:a16="http://schemas.microsoft.com/office/drawing/2014/main" id="{2A0036CB-EBF4-49B9-9267-B5DD39638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2" y="4464"/>
              <a:ext cx="57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7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r>
                <a:rPr lang="ru-RU" sz="10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5" name="Line 183">
              <a:extLst>
                <a:ext uri="{FF2B5EF4-FFF2-40B4-BE49-F238E27FC236}">
                  <a16:creationId xmlns:a16="http://schemas.microsoft.com/office/drawing/2014/main" id="{C0505400-5646-41AB-A59F-986FECC5F7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10296" y="4248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5CF0E63-03F2-4594-A36D-5CC4726DD8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152" y="460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EE79629E-8D3A-4581-98E2-CD7BA1085A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473" y="3949"/>
              <a:ext cx="86" cy="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8" name="Text Box 186">
              <a:extLst>
                <a:ext uri="{FF2B5EF4-FFF2-40B4-BE49-F238E27FC236}">
                  <a16:creationId xmlns:a16="http://schemas.microsoft.com/office/drawing/2014/main" id="{57D11D5C-01B5-4F76-BB4D-C5B4792C5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24" y="4464"/>
              <a:ext cx="57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7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r>
                <a:rPr lang="ru-RU" sz="10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Y</a:t>
              </a:r>
              <a:endPara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9" name="Line 187">
              <a:extLst>
                <a:ext uri="{FF2B5EF4-FFF2-40B4-BE49-F238E27FC236}">
                  <a16:creationId xmlns:a16="http://schemas.microsoft.com/office/drawing/2014/main" id="{7FEE50C1-4772-47CB-8C67-D9E31BDF66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10116" y="4644"/>
              <a:ext cx="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Line 188">
              <a:extLst>
                <a:ext uri="{FF2B5EF4-FFF2-40B4-BE49-F238E27FC236}">
                  <a16:creationId xmlns:a16="http://schemas.microsoft.com/office/drawing/2014/main" id="{CB0B30C3-D31D-4B3E-B0D6-ACD4B58329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886" y="3528"/>
              <a:ext cx="330" cy="4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Line 189">
              <a:extLst>
                <a:ext uri="{FF2B5EF4-FFF2-40B4-BE49-F238E27FC236}">
                  <a16:creationId xmlns:a16="http://schemas.microsoft.com/office/drawing/2014/main" id="{D8E0F7BF-E34A-4725-93FF-C6721B08EB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8532" y="1908"/>
              <a:ext cx="0" cy="5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Line 190">
              <a:extLst>
                <a:ext uri="{FF2B5EF4-FFF2-40B4-BE49-F238E27FC236}">
                  <a16:creationId xmlns:a16="http://schemas.microsoft.com/office/drawing/2014/main" id="{39573B7F-EA02-4CFF-8732-C3C89B081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08" y="2160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Line 191">
              <a:extLst>
                <a:ext uri="{FF2B5EF4-FFF2-40B4-BE49-F238E27FC236}">
                  <a16:creationId xmlns:a16="http://schemas.microsoft.com/office/drawing/2014/main" id="{3D623156-7C87-4E07-8467-33DAC99638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625" y="1767"/>
              <a:ext cx="327" cy="3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Line 192">
              <a:extLst>
                <a:ext uri="{FF2B5EF4-FFF2-40B4-BE49-F238E27FC236}">
                  <a16:creationId xmlns:a16="http://schemas.microsoft.com/office/drawing/2014/main" id="{CE3B72F5-F1A1-43AD-9767-D4F467352F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952" y="2160"/>
              <a:ext cx="57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7EC8C737-67CD-4B10-9CDB-FEE638352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" y="1512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76" name="Line 194">
              <a:extLst>
                <a:ext uri="{FF2B5EF4-FFF2-40B4-BE49-F238E27FC236}">
                  <a16:creationId xmlns:a16="http://schemas.microsoft.com/office/drawing/2014/main" id="{C50B3555-ECA8-49AA-A60E-48A6E44978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984" y="1584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Line 195">
              <a:extLst>
                <a:ext uri="{FF2B5EF4-FFF2-40B4-BE49-F238E27FC236}">
                  <a16:creationId xmlns:a16="http://schemas.microsoft.com/office/drawing/2014/main" id="{85B946B7-1621-4C11-8902-62EE7A2FD7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80" y="1584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Line 196">
              <a:extLst>
                <a:ext uri="{FF2B5EF4-FFF2-40B4-BE49-F238E27FC236}">
                  <a16:creationId xmlns:a16="http://schemas.microsoft.com/office/drawing/2014/main" id="{27BBCA10-8E65-4B9B-91A2-404FE37C39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20" y="1584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0627E18D-6797-4108-BDDB-07857E100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" y="1944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80" name="Line 198">
              <a:extLst>
                <a:ext uri="{FF2B5EF4-FFF2-40B4-BE49-F238E27FC236}">
                  <a16:creationId xmlns:a16="http://schemas.microsoft.com/office/drawing/2014/main" id="{C88155B1-8E10-4572-B555-C7D9CBC29A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984" y="2016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Line 199">
              <a:extLst>
                <a:ext uri="{FF2B5EF4-FFF2-40B4-BE49-F238E27FC236}">
                  <a16:creationId xmlns:a16="http://schemas.microsoft.com/office/drawing/2014/main" id="{204F0F40-41E9-4EC5-BF90-09CD51A9AC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80" y="2016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Line 200">
              <a:extLst>
                <a:ext uri="{FF2B5EF4-FFF2-40B4-BE49-F238E27FC236}">
                  <a16:creationId xmlns:a16="http://schemas.microsoft.com/office/drawing/2014/main" id="{1C46A941-5C76-4021-BC79-B84DBF246A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20" y="2016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F1DC7690-13F4-424C-8C00-D7ADE900A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" y="2376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84" name="Line 202">
              <a:extLst>
                <a:ext uri="{FF2B5EF4-FFF2-40B4-BE49-F238E27FC236}">
                  <a16:creationId xmlns:a16="http://schemas.microsoft.com/office/drawing/2014/main" id="{DEBCD3EF-DD97-4DA7-B14C-E4C1129E5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984" y="2448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" name="Line 203">
              <a:extLst>
                <a:ext uri="{FF2B5EF4-FFF2-40B4-BE49-F238E27FC236}">
                  <a16:creationId xmlns:a16="http://schemas.microsoft.com/office/drawing/2014/main" id="{8F0C2570-6D56-4BE7-A8C7-1572E7F4CD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80" y="2448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Line 204">
              <a:extLst>
                <a:ext uri="{FF2B5EF4-FFF2-40B4-BE49-F238E27FC236}">
                  <a16:creationId xmlns:a16="http://schemas.microsoft.com/office/drawing/2014/main" id="{F16CA153-AEFC-4840-995C-A18608738B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20" y="2448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D6939DFF-72CB-4A6E-8244-EDA2C1E3C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" y="316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88" name="Line 206">
              <a:extLst>
                <a:ext uri="{FF2B5EF4-FFF2-40B4-BE49-F238E27FC236}">
                  <a16:creationId xmlns:a16="http://schemas.microsoft.com/office/drawing/2014/main" id="{B3C2D6FF-E16F-4DF7-AB3C-D65276E319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984" y="3240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Line 207">
              <a:extLst>
                <a:ext uri="{FF2B5EF4-FFF2-40B4-BE49-F238E27FC236}">
                  <a16:creationId xmlns:a16="http://schemas.microsoft.com/office/drawing/2014/main" id="{76265AE4-FC77-4040-8A38-A2A14AB26C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80" y="3240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Line 208">
              <a:extLst>
                <a:ext uri="{FF2B5EF4-FFF2-40B4-BE49-F238E27FC236}">
                  <a16:creationId xmlns:a16="http://schemas.microsoft.com/office/drawing/2014/main" id="{1678E2C0-FC36-47BF-A11C-D1ADD17A86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20" y="3240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Line 209">
              <a:extLst>
                <a:ext uri="{FF2B5EF4-FFF2-40B4-BE49-F238E27FC236}">
                  <a16:creationId xmlns:a16="http://schemas.microsoft.com/office/drawing/2014/main" id="{A1D55F67-66AF-4ADD-BB33-27D35CD73E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944" y="2808"/>
              <a:ext cx="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51C73B9-D1EE-4FBF-8DE1-CAA5138C8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4" y="1512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93" name="Line 211">
              <a:extLst>
                <a:ext uri="{FF2B5EF4-FFF2-40B4-BE49-F238E27FC236}">
                  <a16:creationId xmlns:a16="http://schemas.microsoft.com/office/drawing/2014/main" id="{3295171F-C206-4C62-8E3F-A89C11E5E7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728" y="1584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Line 212">
              <a:extLst>
                <a:ext uri="{FF2B5EF4-FFF2-40B4-BE49-F238E27FC236}">
                  <a16:creationId xmlns:a16="http://schemas.microsoft.com/office/drawing/2014/main" id="{CC12FF5A-5DCF-4DFB-8D97-DD223468C7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24" y="1584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" name="Line 213">
              <a:extLst>
                <a:ext uri="{FF2B5EF4-FFF2-40B4-BE49-F238E27FC236}">
                  <a16:creationId xmlns:a16="http://schemas.microsoft.com/office/drawing/2014/main" id="{3BA859DC-3322-4AB1-BD3B-D9DEF6922B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64" y="1584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6931700C-16F8-4BCE-A791-B2C3ECA05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4" y="1944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97" name="Line 215">
              <a:extLst>
                <a:ext uri="{FF2B5EF4-FFF2-40B4-BE49-F238E27FC236}">
                  <a16:creationId xmlns:a16="http://schemas.microsoft.com/office/drawing/2014/main" id="{190A77D9-03E0-445F-9696-29BAACFEE8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728" y="2016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8" name="Line 216">
              <a:extLst>
                <a:ext uri="{FF2B5EF4-FFF2-40B4-BE49-F238E27FC236}">
                  <a16:creationId xmlns:a16="http://schemas.microsoft.com/office/drawing/2014/main" id="{A2F8A564-CF1D-4C91-8255-6CC7EE8849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24" y="2016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9" name="Line 217">
              <a:extLst>
                <a:ext uri="{FF2B5EF4-FFF2-40B4-BE49-F238E27FC236}">
                  <a16:creationId xmlns:a16="http://schemas.microsoft.com/office/drawing/2014/main" id="{B560F2F7-338D-4FD1-B952-D566A7E21F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64" y="2016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26D8BA0-0948-4F93-BC89-811F54AEF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4" y="2376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01" name="Line 219">
              <a:extLst>
                <a:ext uri="{FF2B5EF4-FFF2-40B4-BE49-F238E27FC236}">
                  <a16:creationId xmlns:a16="http://schemas.microsoft.com/office/drawing/2014/main" id="{9FBB3F89-6CE0-450C-A85F-2597719543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728" y="2448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2" name="Line 220">
              <a:extLst>
                <a:ext uri="{FF2B5EF4-FFF2-40B4-BE49-F238E27FC236}">
                  <a16:creationId xmlns:a16="http://schemas.microsoft.com/office/drawing/2014/main" id="{EC126734-A70A-41F0-BA00-E54461ADE1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24" y="2448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3" name="Line 221">
              <a:extLst>
                <a:ext uri="{FF2B5EF4-FFF2-40B4-BE49-F238E27FC236}">
                  <a16:creationId xmlns:a16="http://schemas.microsoft.com/office/drawing/2014/main" id="{EB6FC7C2-00B9-48E3-AE6F-B7BB443475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64" y="2448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29C2B3E-2C9E-499B-964D-223007545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4" y="3168"/>
              <a:ext cx="720" cy="4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05" name="Line 223">
              <a:extLst>
                <a:ext uri="{FF2B5EF4-FFF2-40B4-BE49-F238E27FC236}">
                  <a16:creationId xmlns:a16="http://schemas.microsoft.com/office/drawing/2014/main" id="{92D6EF53-ABB3-4245-BA2C-B892387CEA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728" y="3240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" name="Line 224">
              <a:extLst>
                <a:ext uri="{FF2B5EF4-FFF2-40B4-BE49-F238E27FC236}">
                  <a16:creationId xmlns:a16="http://schemas.microsoft.com/office/drawing/2014/main" id="{2C06445E-B400-406B-9736-239BD93393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24" y="3240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" name="Line 225">
              <a:extLst>
                <a:ext uri="{FF2B5EF4-FFF2-40B4-BE49-F238E27FC236}">
                  <a16:creationId xmlns:a16="http://schemas.microsoft.com/office/drawing/2014/main" id="{20AF6009-8975-4069-8963-FEFB509821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64" y="3240"/>
              <a:ext cx="96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6888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355475"/>
            <a:ext cx="91814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Прямой аналоговый синтез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ACBC98E6-FFD7-46FB-A223-FC0303B5F111}"/>
              </a:ext>
            </a:extLst>
          </p:cNvPr>
          <p:cNvGrpSpPr>
            <a:grpSpLocks/>
          </p:cNvGrpSpPr>
          <p:nvPr/>
        </p:nvGrpSpPr>
        <p:grpSpPr bwMode="auto">
          <a:xfrm>
            <a:off x="1074420" y="2364766"/>
            <a:ext cx="2926080" cy="3337560"/>
            <a:chOff x="4752" y="1872"/>
            <a:chExt cx="4608" cy="5256"/>
          </a:xfrm>
        </p:grpSpPr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B852EA3E-AF34-4EE7-951E-08C734D13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8" y="3960"/>
              <a:ext cx="583" cy="576"/>
              <a:chOff x="2736" y="12960"/>
              <a:chExt cx="576" cy="576"/>
            </a:xfrm>
          </p:grpSpPr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FDB03573-B89B-4BA5-AEB3-E55053D4C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98670">
                <a:off x="2736" y="12960"/>
                <a:ext cx="576" cy="57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83" name="Line 284">
                <a:extLst>
                  <a:ext uri="{FF2B5EF4-FFF2-40B4-BE49-F238E27FC236}">
                    <a16:creationId xmlns:a16="http://schemas.microsoft.com/office/drawing/2014/main" id="{49352098-1261-4ADD-BBF8-0B48B6DFF69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0232" flipV="1">
                <a:off x="3024" y="12960"/>
                <a:ext cx="1" cy="5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4" name="Line 285">
                <a:extLst>
                  <a:ext uri="{FF2B5EF4-FFF2-40B4-BE49-F238E27FC236}">
                    <a16:creationId xmlns:a16="http://schemas.microsoft.com/office/drawing/2014/main" id="{C0FFE601-B066-483B-BC3D-3BCECAFF39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3441">
                <a:off x="2736" y="13248"/>
                <a:ext cx="5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28" name="Line 286">
              <a:extLst>
                <a:ext uri="{FF2B5EF4-FFF2-40B4-BE49-F238E27FC236}">
                  <a16:creationId xmlns:a16="http://schemas.microsoft.com/office/drawing/2014/main" id="{3615B917-2D75-4AEE-89E9-55AE040ECB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36" y="4248"/>
              <a:ext cx="4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9" name="Line 287">
              <a:extLst>
                <a:ext uri="{FF2B5EF4-FFF2-40B4-BE49-F238E27FC236}">
                  <a16:creationId xmlns:a16="http://schemas.microsoft.com/office/drawing/2014/main" id="{C2A3A303-3423-4611-A4FD-81357020CC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44" y="4248"/>
              <a:ext cx="3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0" name="Line 288">
              <a:extLst>
                <a:ext uri="{FF2B5EF4-FFF2-40B4-BE49-F238E27FC236}">
                  <a16:creationId xmlns:a16="http://schemas.microsoft.com/office/drawing/2014/main" id="{C8657ABD-D911-47F1-89E6-CE8122408A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4968" y="2160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Line 289">
              <a:extLst>
                <a:ext uri="{FF2B5EF4-FFF2-40B4-BE49-F238E27FC236}">
                  <a16:creationId xmlns:a16="http://schemas.microsoft.com/office/drawing/2014/main" id="{AD6E2B1D-3CA6-4399-A953-188A7D19F4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40" y="4248"/>
              <a:ext cx="5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2" name="Text Box 290">
              <a:extLst>
                <a:ext uri="{FF2B5EF4-FFF2-40B4-BE49-F238E27FC236}">
                  <a16:creationId xmlns:a16="http://schemas.microsoft.com/office/drawing/2014/main" id="{53699122-03B8-40B8-8F61-0DAEA8075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" y="5832"/>
              <a:ext cx="792" cy="5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35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8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</a:t>
              </a: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N</a:t>
              </a:r>
              <a:endParaRPr lang="en-US" sz="8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3" name="Line 291">
              <a:extLst>
                <a:ext uri="{FF2B5EF4-FFF2-40B4-BE49-F238E27FC236}">
                  <a16:creationId xmlns:a16="http://schemas.microsoft.com/office/drawing/2014/main" id="{C100AABF-5348-4728-94C1-D84BCCFBE0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40" y="6120"/>
              <a:ext cx="5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578A7FC6-E090-4F27-A303-0C713A077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" y="3960"/>
              <a:ext cx="792" cy="5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35" name="Line 293">
              <a:extLst>
                <a:ext uri="{FF2B5EF4-FFF2-40B4-BE49-F238E27FC236}">
                  <a16:creationId xmlns:a16="http://schemas.microsoft.com/office/drawing/2014/main" id="{1A9C94DE-99D3-486F-BE9B-77F8B4C16B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20" y="4104"/>
              <a:ext cx="72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" name="Line 294">
              <a:extLst>
                <a:ext uri="{FF2B5EF4-FFF2-40B4-BE49-F238E27FC236}">
                  <a16:creationId xmlns:a16="http://schemas.microsoft.com/office/drawing/2014/main" id="{E3B592B9-A3ED-4D10-8CC3-5C427C1CE2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92" y="4104"/>
              <a:ext cx="2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7" name="Line 295">
              <a:extLst>
                <a:ext uri="{FF2B5EF4-FFF2-40B4-BE49-F238E27FC236}">
                  <a16:creationId xmlns:a16="http://schemas.microsoft.com/office/drawing/2014/main" id="{4D899FD9-E974-4CC7-A1AD-54E2EF08F5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08" y="4104"/>
              <a:ext cx="72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8" name="Line 296">
              <a:extLst>
                <a:ext uri="{FF2B5EF4-FFF2-40B4-BE49-F238E27FC236}">
                  <a16:creationId xmlns:a16="http://schemas.microsoft.com/office/drawing/2014/main" id="{53A9E631-200C-44AD-A201-16D32040F0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6768" y="4824"/>
              <a:ext cx="57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 Box 297">
                  <a:extLst>
                    <a:ext uri="{FF2B5EF4-FFF2-40B4-BE49-F238E27FC236}">
                      <a16:creationId xmlns:a16="http://schemas.microsoft.com/office/drawing/2014/main" id="{F92E51C6-6B98-45D2-950F-883B5F369A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52" y="4752"/>
                  <a:ext cx="720" cy="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9" name="Text Box 297">
                  <a:extLst>
                    <a:ext uri="{FF2B5EF4-FFF2-40B4-BE49-F238E27FC236}">
                      <a16:creationId xmlns:a16="http://schemas.microsoft.com/office/drawing/2014/main" id="{F92E51C6-6B98-45D2-950F-883B5F369A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52" y="4752"/>
                  <a:ext cx="720" cy="5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FBD210B5-93A8-494F-865A-9749BF0FC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3744"/>
              <a:ext cx="331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41" name="Line 299">
              <a:extLst>
                <a:ext uri="{FF2B5EF4-FFF2-40B4-BE49-F238E27FC236}">
                  <a16:creationId xmlns:a16="http://schemas.microsoft.com/office/drawing/2014/main" id="{D29BF02A-491E-43C3-8D16-AD5B7468F8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96" y="4248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4A38AC38-BE12-4FE9-881B-34A6857BAE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8" y="5832"/>
              <a:ext cx="583" cy="576"/>
              <a:chOff x="2736" y="12960"/>
              <a:chExt cx="576" cy="576"/>
            </a:xfrm>
          </p:grpSpPr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1469DE9B-0E84-4785-A5F5-0D8EAD176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98670">
                <a:off x="2736" y="12960"/>
                <a:ext cx="576" cy="57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80" name="Line 302">
                <a:extLst>
                  <a:ext uri="{FF2B5EF4-FFF2-40B4-BE49-F238E27FC236}">
                    <a16:creationId xmlns:a16="http://schemas.microsoft.com/office/drawing/2014/main" id="{4CAC3BF0-DAE6-4581-939D-73BF3F43748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0232" flipV="1">
                <a:off x="3024" y="12960"/>
                <a:ext cx="1" cy="5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1" name="Line 303">
                <a:extLst>
                  <a:ext uri="{FF2B5EF4-FFF2-40B4-BE49-F238E27FC236}">
                    <a16:creationId xmlns:a16="http://schemas.microsoft.com/office/drawing/2014/main" id="{77C28264-95D6-4191-ADDC-E6F1256AFAE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3441">
                <a:off x="2736" y="13248"/>
                <a:ext cx="5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43" name="Line 304">
              <a:extLst>
                <a:ext uri="{FF2B5EF4-FFF2-40B4-BE49-F238E27FC236}">
                  <a16:creationId xmlns:a16="http://schemas.microsoft.com/office/drawing/2014/main" id="{5296EB22-8508-4D46-8749-102F688114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36" y="6120"/>
              <a:ext cx="4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4" name="Line 305">
              <a:extLst>
                <a:ext uri="{FF2B5EF4-FFF2-40B4-BE49-F238E27FC236}">
                  <a16:creationId xmlns:a16="http://schemas.microsoft.com/office/drawing/2014/main" id="{1AF92E5D-92D3-4BC6-939D-0AAF2B7C02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44" y="6120"/>
              <a:ext cx="3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" name="Line 306">
              <a:extLst>
                <a:ext uri="{FF2B5EF4-FFF2-40B4-BE49-F238E27FC236}">
                  <a16:creationId xmlns:a16="http://schemas.microsoft.com/office/drawing/2014/main" id="{885544BE-C334-428B-ABAC-C8711414FE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96" y="6120"/>
              <a:ext cx="7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235D28DD-1C4D-4A56-A291-53771AD4E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" y="5832"/>
              <a:ext cx="792" cy="5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47" name="Line 308">
              <a:extLst>
                <a:ext uri="{FF2B5EF4-FFF2-40B4-BE49-F238E27FC236}">
                  <a16:creationId xmlns:a16="http://schemas.microsoft.com/office/drawing/2014/main" id="{755639FD-34FF-4688-B8B7-E1146EF3CD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20" y="5976"/>
              <a:ext cx="72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" name="Line 309">
              <a:extLst>
                <a:ext uri="{FF2B5EF4-FFF2-40B4-BE49-F238E27FC236}">
                  <a16:creationId xmlns:a16="http://schemas.microsoft.com/office/drawing/2014/main" id="{7EE26CFF-4B3C-4810-892E-EFF93EEA48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92" y="5976"/>
              <a:ext cx="2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9" name="Line 310">
              <a:extLst>
                <a:ext uri="{FF2B5EF4-FFF2-40B4-BE49-F238E27FC236}">
                  <a16:creationId xmlns:a16="http://schemas.microsoft.com/office/drawing/2014/main" id="{44E314A0-0F67-4438-91CC-12378CC914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08" y="5976"/>
              <a:ext cx="72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4F571BEB-E95D-4947-A978-0F5D1D1B6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5616"/>
              <a:ext cx="331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51" name="Line 312">
              <a:extLst>
                <a:ext uri="{FF2B5EF4-FFF2-40B4-BE49-F238E27FC236}">
                  <a16:creationId xmlns:a16="http://schemas.microsoft.com/office/drawing/2014/main" id="{FD883796-B512-46E8-871A-77BDE3563C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6768" y="6696"/>
              <a:ext cx="57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Text Box 313">
                  <a:extLst>
                    <a:ext uri="{FF2B5EF4-FFF2-40B4-BE49-F238E27FC236}">
                      <a16:creationId xmlns:a16="http://schemas.microsoft.com/office/drawing/2014/main" id="{CC60267C-6F14-4053-A374-425359943D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52" y="6624"/>
                  <a:ext cx="720" cy="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2" name="Text Box 313">
                  <a:extLst>
                    <a:ext uri="{FF2B5EF4-FFF2-40B4-BE49-F238E27FC236}">
                      <a16:creationId xmlns:a16="http://schemas.microsoft.com/office/drawing/2014/main" id="{CC60267C-6F14-4053-A374-425359943D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52" y="6624"/>
                  <a:ext cx="720" cy="5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3" name="Text Box 314">
              <a:extLst>
                <a:ext uri="{FF2B5EF4-FFF2-40B4-BE49-F238E27FC236}">
                  <a16:creationId xmlns:a16="http://schemas.microsoft.com/office/drawing/2014/main" id="{3D438D8F-3523-4F61-A022-7755D5E2C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" y="3960"/>
              <a:ext cx="792" cy="5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35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8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</a:t>
              </a: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N</a:t>
              </a:r>
              <a:endParaRPr lang="en-US" sz="8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54" name="Line 315">
              <a:extLst>
                <a:ext uri="{FF2B5EF4-FFF2-40B4-BE49-F238E27FC236}">
                  <a16:creationId xmlns:a16="http://schemas.microsoft.com/office/drawing/2014/main" id="{82150958-2315-466D-B782-3A24732A27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28" y="4248"/>
              <a:ext cx="0" cy="10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5" name="Line 316">
              <a:extLst>
                <a:ext uri="{FF2B5EF4-FFF2-40B4-BE49-F238E27FC236}">
                  <a16:creationId xmlns:a16="http://schemas.microsoft.com/office/drawing/2014/main" id="{955E584B-D134-489B-9D50-43B3235944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040" y="5256"/>
              <a:ext cx="0" cy="8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Line 317">
              <a:extLst>
                <a:ext uri="{FF2B5EF4-FFF2-40B4-BE49-F238E27FC236}">
                  <a16:creationId xmlns:a16="http://schemas.microsoft.com/office/drawing/2014/main" id="{D01AB8D6-7125-4C7E-AA3E-C94DAE8821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40" y="5256"/>
              <a:ext cx="38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6C7B55FF-9858-4391-BD22-7122AE5177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8" y="2088"/>
              <a:ext cx="583" cy="576"/>
              <a:chOff x="2736" y="12960"/>
              <a:chExt cx="576" cy="576"/>
            </a:xfrm>
          </p:grpSpPr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8B74A77F-DC1B-42B0-90C5-4D74D67DA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98670">
                <a:off x="2736" y="12960"/>
                <a:ext cx="576" cy="57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77" name="Line 320">
                <a:extLst>
                  <a:ext uri="{FF2B5EF4-FFF2-40B4-BE49-F238E27FC236}">
                    <a16:creationId xmlns:a16="http://schemas.microsoft.com/office/drawing/2014/main" id="{8B71312C-C3AC-4D99-AD9B-2818D2AC43C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0232" flipV="1">
                <a:off x="3024" y="12960"/>
                <a:ext cx="1" cy="5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8" name="Line 321">
                <a:extLst>
                  <a:ext uri="{FF2B5EF4-FFF2-40B4-BE49-F238E27FC236}">
                    <a16:creationId xmlns:a16="http://schemas.microsoft.com/office/drawing/2014/main" id="{2EA3A562-6EC2-4B77-A940-1A20BD6B65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3441">
                <a:off x="2736" y="13248"/>
                <a:ext cx="5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58" name="Line 322">
              <a:extLst>
                <a:ext uri="{FF2B5EF4-FFF2-40B4-BE49-F238E27FC236}">
                  <a16:creationId xmlns:a16="http://schemas.microsoft.com/office/drawing/2014/main" id="{3357C864-3A2F-4E71-9129-30D108CA4D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36" y="2376"/>
              <a:ext cx="4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9" name="Line 323">
              <a:extLst>
                <a:ext uri="{FF2B5EF4-FFF2-40B4-BE49-F238E27FC236}">
                  <a16:creationId xmlns:a16="http://schemas.microsoft.com/office/drawing/2014/main" id="{3D2488BC-E7D9-4218-9574-CACED321C5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44" y="2376"/>
              <a:ext cx="3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0" name="Line 324">
              <a:extLst>
                <a:ext uri="{FF2B5EF4-FFF2-40B4-BE49-F238E27FC236}">
                  <a16:creationId xmlns:a16="http://schemas.microsoft.com/office/drawing/2014/main" id="{A5DFA2B5-0F3F-4E1F-B988-CB7D02F138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84" y="2376"/>
              <a:ext cx="3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92A28BA1-9320-47A1-BD90-FE5FEB9E7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" y="2088"/>
              <a:ext cx="792" cy="5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62" name="Line 326">
              <a:extLst>
                <a:ext uri="{FF2B5EF4-FFF2-40B4-BE49-F238E27FC236}">
                  <a16:creationId xmlns:a16="http://schemas.microsoft.com/office/drawing/2014/main" id="{221D48EE-B1AC-4506-BC87-801CBB9030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20" y="2232"/>
              <a:ext cx="72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3" name="Line 327">
              <a:extLst>
                <a:ext uri="{FF2B5EF4-FFF2-40B4-BE49-F238E27FC236}">
                  <a16:creationId xmlns:a16="http://schemas.microsoft.com/office/drawing/2014/main" id="{7BAB4998-99DC-4756-8450-A90651315E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92" y="2232"/>
              <a:ext cx="2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" name="Line 328">
              <a:extLst>
                <a:ext uri="{FF2B5EF4-FFF2-40B4-BE49-F238E27FC236}">
                  <a16:creationId xmlns:a16="http://schemas.microsoft.com/office/drawing/2014/main" id="{443BC1ED-E102-4606-8FA2-6045AB2D1D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08" y="2232"/>
              <a:ext cx="72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5" name="Line 329">
              <a:extLst>
                <a:ext uri="{FF2B5EF4-FFF2-40B4-BE49-F238E27FC236}">
                  <a16:creationId xmlns:a16="http://schemas.microsoft.com/office/drawing/2014/main" id="{24189086-8B0B-4456-86C9-46F078E471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6768" y="2952"/>
              <a:ext cx="57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" name="Text Box 330">
                  <a:extLst>
                    <a:ext uri="{FF2B5EF4-FFF2-40B4-BE49-F238E27FC236}">
                      <a16:creationId xmlns:a16="http://schemas.microsoft.com/office/drawing/2014/main" id="{C1CBFD99-B146-4A31-875B-5E795ED8EB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52" y="2880"/>
                  <a:ext cx="720" cy="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6" name="Text Box 330">
                  <a:extLst>
                    <a:ext uri="{FF2B5EF4-FFF2-40B4-BE49-F238E27FC236}">
                      <a16:creationId xmlns:a16="http://schemas.microsoft.com/office/drawing/2014/main" id="{C1CBFD99-B146-4A31-875B-5E795ED8EB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52" y="2880"/>
                  <a:ext cx="720" cy="5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10835FB1-AC01-4AD2-9708-1B4EEBA05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1872"/>
              <a:ext cx="331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68" name="Line 332">
              <a:extLst>
                <a:ext uri="{FF2B5EF4-FFF2-40B4-BE49-F238E27FC236}">
                  <a16:creationId xmlns:a16="http://schemas.microsoft.com/office/drawing/2014/main" id="{B47F8FC5-512C-4A11-A34B-54EA540096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96" y="2376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9" name="Text Box 333">
              <a:extLst>
                <a:ext uri="{FF2B5EF4-FFF2-40B4-BE49-F238E27FC236}">
                  <a16:creationId xmlns:a16="http://schemas.microsoft.com/office/drawing/2014/main" id="{CC6A2402-A251-4F10-849F-3C86B3FF9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" y="2088"/>
              <a:ext cx="792" cy="5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35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8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</a:t>
              </a:r>
              <a:r>
                <a:rPr lang="ru-RU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N</a:t>
              </a:r>
              <a:endParaRPr lang="en-US" sz="8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70" name="Line 334">
              <a:extLst>
                <a:ext uri="{FF2B5EF4-FFF2-40B4-BE49-F238E27FC236}">
                  <a16:creationId xmlns:a16="http://schemas.microsoft.com/office/drawing/2014/main" id="{38B77CA7-2C21-4F22-B6E4-A8B9E244AB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28" y="2376"/>
              <a:ext cx="0" cy="10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1" name="Line 335">
              <a:extLst>
                <a:ext uri="{FF2B5EF4-FFF2-40B4-BE49-F238E27FC236}">
                  <a16:creationId xmlns:a16="http://schemas.microsoft.com/office/drawing/2014/main" id="{0DD12911-375B-4A0D-9AFE-7599EAEB42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40" y="3384"/>
              <a:ext cx="38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2" name="Line 336">
              <a:extLst>
                <a:ext uri="{FF2B5EF4-FFF2-40B4-BE49-F238E27FC236}">
                  <a16:creationId xmlns:a16="http://schemas.microsoft.com/office/drawing/2014/main" id="{2544E1AE-6AAE-4E9C-B4AA-6A431C5A11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040" y="3456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3" name="Line 337">
              <a:extLst>
                <a:ext uri="{FF2B5EF4-FFF2-40B4-BE49-F238E27FC236}">
                  <a16:creationId xmlns:a16="http://schemas.microsoft.com/office/drawing/2014/main" id="{1CA90145-9E05-41DA-B620-1641797C38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40" y="3384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4" name="Line 338">
              <a:extLst>
                <a:ext uri="{FF2B5EF4-FFF2-40B4-BE49-F238E27FC236}">
                  <a16:creationId xmlns:a16="http://schemas.microsoft.com/office/drawing/2014/main" id="{C06C6A37-1437-4A15-97FB-3BE6EAE7F3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40" y="4176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Text Box 339">
                  <a:extLst>
                    <a:ext uri="{FF2B5EF4-FFF2-40B4-BE49-F238E27FC236}">
                      <a16:creationId xmlns:a16="http://schemas.microsoft.com/office/drawing/2014/main" id="{AD78B9DC-FDE0-4D30-B712-89600CF850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68" y="5685"/>
                  <a:ext cx="792" cy="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ВЫХ</m:t>
                            </m:r>
                          </m:sub>
                        </m:sSub>
                      </m:oMath>
                    </m:oMathPara>
                  </a14:m>
                  <a:endParaRPr lang="en-US" sz="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5" name="Text Box 339">
                  <a:extLst>
                    <a:ext uri="{FF2B5EF4-FFF2-40B4-BE49-F238E27FC236}">
                      <a16:creationId xmlns:a16="http://schemas.microsoft.com/office/drawing/2014/main" id="{AD78B9DC-FDE0-4D30-B712-89600CF850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68" y="5685"/>
                  <a:ext cx="792" cy="5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0514D2-3115-4330-B11E-64ED705A7A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1550" y="1981200"/>
            <a:ext cx="321945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ADDE5F-B3F6-4182-A3EF-38559AA5F2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2895600"/>
            <a:ext cx="2400300" cy="771525"/>
          </a:xfrm>
          <a:prstGeom prst="rect">
            <a:avLst/>
          </a:prstGeom>
        </p:spPr>
      </p:pic>
      <p:grpSp>
        <p:nvGrpSpPr>
          <p:cNvPr id="285" name="Group 284">
            <a:extLst>
              <a:ext uri="{FF2B5EF4-FFF2-40B4-BE49-F238E27FC236}">
                <a16:creationId xmlns:a16="http://schemas.microsoft.com/office/drawing/2014/main" id="{81A3D07C-10F3-4EF3-A738-FBA3C1059412}"/>
              </a:ext>
            </a:extLst>
          </p:cNvPr>
          <p:cNvGrpSpPr>
            <a:grpSpLocks/>
          </p:cNvGrpSpPr>
          <p:nvPr/>
        </p:nvGrpSpPr>
        <p:grpSpPr bwMode="auto">
          <a:xfrm>
            <a:off x="4862830" y="3704616"/>
            <a:ext cx="3138170" cy="1544320"/>
            <a:chOff x="3194" y="1816"/>
            <a:chExt cx="4942" cy="2432"/>
          </a:xfrm>
        </p:grpSpPr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A3DB76D3-BE43-4B54-BFA0-3761BED46A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0" y="2160"/>
              <a:ext cx="4896" cy="2088"/>
              <a:chOff x="2520" y="10440"/>
              <a:chExt cx="4896" cy="2088"/>
            </a:xfrm>
          </p:grpSpPr>
          <p:cxnSp>
            <p:nvCxnSpPr>
              <p:cNvPr id="288" name="Line 342">
                <a:extLst>
                  <a:ext uri="{FF2B5EF4-FFF2-40B4-BE49-F238E27FC236}">
                    <a16:creationId xmlns:a16="http://schemas.microsoft.com/office/drawing/2014/main" id="{BC671767-DF81-4EF2-BCF4-519B5DCF2B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032" y="1108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" name="Line 343">
                <a:extLst>
                  <a:ext uri="{FF2B5EF4-FFF2-40B4-BE49-F238E27FC236}">
                    <a16:creationId xmlns:a16="http://schemas.microsoft.com/office/drawing/2014/main" id="{528FD3F4-CB35-4000-BED4-6E9CC846187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320" y="10684"/>
                <a:ext cx="454" cy="4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0" name="Text Box 344">
                <a:extLst>
                  <a:ext uri="{FF2B5EF4-FFF2-40B4-BE49-F238E27FC236}">
                    <a16:creationId xmlns:a16="http://schemas.microsoft.com/office/drawing/2014/main" id="{781E2D81-B848-40DC-BEE9-2C9288AF7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2" y="10440"/>
                <a:ext cx="1080" cy="4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F</a:t>
                </a:r>
                <a:r>
                  <a:rPr lang="ru-RU" sz="1000" baseline="-25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0</a:t>
                </a:r>
                <a:endPara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91" name="Line 345">
                <a:extLst>
                  <a:ext uri="{FF2B5EF4-FFF2-40B4-BE49-F238E27FC236}">
                    <a16:creationId xmlns:a16="http://schemas.microsoft.com/office/drawing/2014/main" id="{CC5A8E96-9122-49EE-BDF9-45643C6D35D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92" y="10656"/>
                <a:ext cx="25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881EB539-1A90-42A8-933C-5DE35EE55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1" y="10614"/>
                <a:ext cx="87" cy="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93" name="Line 347">
                <a:extLst>
                  <a:ext uri="{FF2B5EF4-FFF2-40B4-BE49-F238E27FC236}">
                    <a16:creationId xmlns:a16="http://schemas.microsoft.com/office/drawing/2014/main" id="{1F8322A8-5611-411F-BD5D-3FCDFFCA44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852" y="10656"/>
                <a:ext cx="26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439F2788-48BA-42AB-8C10-FB6A8F65A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768" y="10614"/>
                <a:ext cx="87" cy="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5" name="Text Box 349">
                <a:extLst>
                  <a:ext uri="{FF2B5EF4-FFF2-40B4-BE49-F238E27FC236}">
                    <a16:creationId xmlns:a16="http://schemas.microsoft.com/office/drawing/2014/main" id="{7EE4774B-B066-4840-AA3C-3B1F8A742F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2" y="10872"/>
                <a:ext cx="1080" cy="4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2F</a:t>
                </a:r>
                <a:r>
                  <a:rPr lang="ru-RU" sz="1000" baseline="-25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0</a:t>
                </a:r>
                <a:endPara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96" name="Line 350">
                <a:extLst>
                  <a:ext uri="{FF2B5EF4-FFF2-40B4-BE49-F238E27FC236}">
                    <a16:creationId xmlns:a16="http://schemas.microsoft.com/office/drawing/2014/main" id="{40A81547-56E1-43E7-9207-A95B37EDC84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92" y="11088"/>
                <a:ext cx="25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092F24FE-B96E-4043-9B32-13E7CD28F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1" y="11046"/>
                <a:ext cx="87" cy="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98" name="Line 352">
                <a:extLst>
                  <a:ext uri="{FF2B5EF4-FFF2-40B4-BE49-F238E27FC236}">
                    <a16:creationId xmlns:a16="http://schemas.microsoft.com/office/drawing/2014/main" id="{98FF8EF8-77D0-4C9E-87EF-2302D8D5F6E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824" y="1108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E09975B2-1CBE-4EB2-8D42-438BB5167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768" y="11046"/>
                <a:ext cx="87" cy="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0" name="Text Box 354">
                <a:extLst>
                  <a:ext uri="{FF2B5EF4-FFF2-40B4-BE49-F238E27FC236}">
                    <a16:creationId xmlns:a16="http://schemas.microsoft.com/office/drawing/2014/main" id="{B1765879-75BF-481D-A778-124D6EA4BC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2" y="12096"/>
                <a:ext cx="1080" cy="4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9F</a:t>
                </a:r>
                <a:r>
                  <a:rPr lang="ru-RU" sz="1000" baseline="-25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0</a:t>
                </a:r>
                <a:endPara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01" name="Line 355">
                <a:extLst>
                  <a:ext uri="{FF2B5EF4-FFF2-40B4-BE49-F238E27FC236}">
                    <a16:creationId xmlns:a16="http://schemas.microsoft.com/office/drawing/2014/main" id="{B81D1FF7-B4CE-4F0F-ACA8-26A9E51774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92" y="12312"/>
                <a:ext cx="25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D3D82F99-EFC2-4B4D-A14A-16CDAF267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1" y="12270"/>
                <a:ext cx="87" cy="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303" name="Line 357">
                <a:extLst>
                  <a:ext uri="{FF2B5EF4-FFF2-40B4-BE49-F238E27FC236}">
                    <a16:creationId xmlns:a16="http://schemas.microsoft.com/office/drawing/2014/main" id="{C3E08CC2-C7C8-446A-A1CC-FE87445114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852" y="12312"/>
                <a:ext cx="26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7F7A7AF1-7A2E-4C8A-82A4-26541FF5A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768" y="12270"/>
                <a:ext cx="87" cy="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305" name="Line 359">
                <a:extLst>
                  <a:ext uri="{FF2B5EF4-FFF2-40B4-BE49-F238E27FC236}">
                    <a16:creationId xmlns:a16="http://schemas.microsoft.com/office/drawing/2014/main" id="{ABAA2052-B454-498A-AF91-E1DD36EC37A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688" y="11736"/>
                <a:ext cx="0" cy="3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6" name="Text Box 360">
                <a:extLst>
                  <a:ext uri="{FF2B5EF4-FFF2-40B4-BE49-F238E27FC236}">
                    <a16:creationId xmlns:a16="http://schemas.microsoft.com/office/drawing/2014/main" id="{1A32411D-3678-4F49-881B-096E5F5A1F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2" y="11304"/>
                <a:ext cx="1080" cy="4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3F</a:t>
                </a:r>
                <a:r>
                  <a:rPr lang="ru-RU" sz="1000" baseline="-25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0</a:t>
                </a:r>
                <a:endPara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07" name="Line 361">
                <a:extLst>
                  <a:ext uri="{FF2B5EF4-FFF2-40B4-BE49-F238E27FC236}">
                    <a16:creationId xmlns:a16="http://schemas.microsoft.com/office/drawing/2014/main" id="{67D43966-A00A-4863-8EEB-7B17800AFD0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92" y="11521"/>
                <a:ext cx="25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AECCF8DD-F8CC-4908-9396-37B1DC1F8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1" y="11479"/>
                <a:ext cx="87" cy="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309" name="Line 363">
                <a:extLst>
                  <a:ext uri="{FF2B5EF4-FFF2-40B4-BE49-F238E27FC236}">
                    <a16:creationId xmlns:a16="http://schemas.microsoft.com/office/drawing/2014/main" id="{7EAEE034-8CA3-4929-8D60-DD59C5B0A6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824" y="11521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4CD41E24-AB5A-47E7-B944-4E3BE7130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768" y="11479"/>
                <a:ext cx="87" cy="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311" name="Line 365">
                <a:extLst>
                  <a:ext uri="{FF2B5EF4-FFF2-40B4-BE49-F238E27FC236}">
                    <a16:creationId xmlns:a16="http://schemas.microsoft.com/office/drawing/2014/main" id="{CA496611-C765-469B-B044-2472523881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13" y="10692"/>
                <a:ext cx="327" cy="3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2" name="Line 366">
                <a:extLst>
                  <a:ext uri="{FF2B5EF4-FFF2-40B4-BE49-F238E27FC236}">
                    <a16:creationId xmlns:a16="http://schemas.microsoft.com/office/drawing/2014/main" id="{0994C806-3AFB-457F-9E27-D03565838C9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40" y="11088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6E94B4D2-E8CC-472D-A03D-D0630402B7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10800"/>
                <a:ext cx="720" cy="576"/>
                <a:chOff x="3641" y="4320"/>
                <a:chExt cx="720" cy="576"/>
              </a:xfrm>
            </p:grpSpPr>
            <p:sp>
              <p:nvSpPr>
                <p:cNvPr id="316" name="Oval 315">
                  <a:extLst>
                    <a:ext uri="{FF2B5EF4-FFF2-40B4-BE49-F238E27FC236}">
                      <a16:creationId xmlns:a16="http://schemas.microsoft.com/office/drawing/2014/main" id="{3B2B4E07-4EDB-4416-A26A-CD05671FC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4320"/>
                  <a:ext cx="576" cy="576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Text Box 369">
                  <a:extLst>
                    <a:ext uri="{FF2B5EF4-FFF2-40B4-BE49-F238E27FC236}">
                      <a16:creationId xmlns:a16="http://schemas.microsoft.com/office/drawing/2014/main" id="{D27A3C75-9FA6-488C-971A-49ABCE27DB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41" y="4320"/>
                  <a:ext cx="720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l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50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X N</a:t>
                  </a:r>
                  <a:endParaRPr lang="en-US" sz="80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314" name="Line 370">
                <a:extLst>
                  <a:ext uri="{FF2B5EF4-FFF2-40B4-BE49-F238E27FC236}">
                    <a16:creationId xmlns:a16="http://schemas.microsoft.com/office/drawing/2014/main" id="{52A28D05-75C0-4116-81AD-6E754332CAE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52" y="11088"/>
                <a:ext cx="5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5" name="Text Box 371">
                <a:extLst>
                  <a:ext uri="{FF2B5EF4-FFF2-40B4-BE49-F238E27FC236}">
                    <a16:creationId xmlns:a16="http://schemas.microsoft.com/office/drawing/2014/main" id="{0B7FE085-75B1-49B0-BD43-BD726B6C2A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0" y="10872"/>
                <a:ext cx="576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F</a:t>
                </a:r>
                <a:r>
                  <a:rPr lang="ru-RU" sz="1000" baseline="-25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0</a:t>
                </a:r>
                <a:endPara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87" name="Text Box 372">
              <a:extLst>
                <a:ext uri="{FF2B5EF4-FFF2-40B4-BE49-F238E27FC236}">
                  <a16:creationId xmlns:a16="http://schemas.microsoft.com/office/drawing/2014/main" id="{93DD222D-1785-49CC-A69A-2178ADBA44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" y="1816"/>
              <a:ext cx="258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Генератор гармоник</a:t>
              </a:r>
              <a:endPara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A9B6A7-B044-495B-82F2-7C62258AAE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9401" y="5446847"/>
            <a:ext cx="885825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0611C4-573E-44D1-9A12-37E90BFDD7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1843" y="5290022"/>
            <a:ext cx="29241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1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355475"/>
            <a:ext cx="91814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Расширитель частот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062F17F-FAC3-4C9F-AD10-304E45C86476}"/>
              </a:ext>
            </a:extLst>
          </p:cNvPr>
          <p:cNvSpPr/>
          <p:nvPr/>
        </p:nvSpPr>
        <p:spPr>
          <a:xfrm>
            <a:off x="0" y="553149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Расширитель частот может быть реализован с помощью делителя (или умножителя) с переменным коэффициентом деления (или умножения)</a:t>
            </a:r>
            <a:endParaRPr lang="en-US" sz="2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6C9188-D3B4-45FE-A2C8-48CDB6D8B57D}"/>
              </a:ext>
            </a:extLst>
          </p:cNvPr>
          <p:cNvGrpSpPr/>
          <p:nvPr/>
        </p:nvGrpSpPr>
        <p:grpSpPr>
          <a:xfrm>
            <a:off x="1524000" y="3733800"/>
            <a:ext cx="5743911" cy="1390116"/>
            <a:chOff x="1429553" y="2362546"/>
            <a:chExt cx="5743911" cy="13901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025798-3D7F-49B0-951D-BC191B910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2439893"/>
              <a:ext cx="2491141" cy="127819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B588C4-B5CF-46D3-AF89-5207782EB1B8}"/>
                </a:ext>
              </a:extLst>
            </p:cNvPr>
            <p:cNvSpPr/>
            <p:nvPr/>
          </p:nvSpPr>
          <p:spPr>
            <a:xfrm>
              <a:off x="4590700" y="2776388"/>
              <a:ext cx="5985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/>
                <a:t>4-6</a:t>
              </a:r>
              <a:endParaRPr lang="en-US" sz="16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EC3952-E92A-450B-B76E-A484C90E0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9553" y="2362546"/>
              <a:ext cx="2529794" cy="139011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4CC25B9-3190-44B8-AC83-30AAB12EF131}"/>
                </a:ext>
              </a:extLst>
            </p:cNvPr>
            <p:cNvSpPr/>
            <p:nvPr/>
          </p:nvSpPr>
          <p:spPr>
            <a:xfrm>
              <a:off x="5943600" y="2397118"/>
              <a:ext cx="5985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/>
                <a:t>2-3</a:t>
              </a:r>
              <a:endParaRPr lang="en-US" sz="16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4BC880-699E-4CCA-853A-9BEA52747F36}"/>
                </a:ext>
              </a:extLst>
            </p:cNvPr>
            <p:cNvSpPr/>
            <p:nvPr/>
          </p:nvSpPr>
          <p:spPr>
            <a:xfrm>
              <a:off x="5943600" y="3057604"/>
              <a:ext cx="77308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/>
                <a:t>1</a:t>
              </a:r>
              <a:r>
                <a:rPr lang="en-US" sz="1600" dirty="0"/>
                <a:t>.3</a:t>
              </a:r>
              <a:r>
                <a:rPr lang="ru-RU" sz="1600" dirty="0"/>
                <a:t>-2</a:t>
              </a:r>
              <a:endParaRPr lang="en-US" sz="16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926F510-EACC-43B4-A89A-F09FBBB8D86F}"/>
                </a:ext>
              </a:extLst>
            </p:cNvPr>
            <p:cNvSpPr/>
            <p:nvPr/>
          </p:nvSpPr>
          <p:spPr>
            <a:xfrm>
              <a:off x="6400375" y="2735672"/>
              <a:ext cx="77308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/>
                <a:t>1</a:t>
              </a:r>
              <a:r>
                <a:rPr lang="en-US" sz="1600" dirty="0"/>
                <a:t>.3</a:t>
              </a:r>
              <a:r>
                <a:rPr lang="ru-RU" sz="1600" dirty="0"/>
                <a:t>-3</a:t>
              </a:r>
              <a:endParaRPr lang="en-US" sz="16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CCE4DCC-689B-46E0-93EC-15995A2F7E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9836"/>
          <a:stretch/>
        </p:blipFill>
        <p:spPr>
          <a:xfrm>
            <a:off x="3200400" y="2150314"/>
            <a:ext cx="2600324" cy="10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90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355475"/>
            <a:ext cx="91814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Расширитель частот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8D5262C-C519-4350-A660-BB157D3A5129}"/>
              </a:ext>
            </a:extLst>
          </p:cNvPr>
          <p:cNvGrpSpPr/>
          <p:nvPr/>
        </p:nvGrpSpPr>
        <p:grpSpPr>
          <a:xfrm>
            <a:off x="1074102" y="2559232"/>
            <a:ext cx="3497898" cy="1060498"/>
            <a:chOff x="2902902" y="2745457"/>
            <a:chExt cx="3497898" cy="10604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6836599-B1EA-404E-BEDD-529BF522AA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2902" y="2745457"/>
              <a:ext cx="3497898" cy="1060498"/>
              <a:chOff x="4184" y="5545"/>
              <a:chExt cx="5257" cy="1584"/>
            </a:xfrm>
          </p:grpSpPr>
          <p:sp>
            <p:nvSpPr>
              <p:cNvPr id="10" name="Text Box 290">
                <a:extLst>
                  <a:ext uri="{FF2B5EF4-FFF2-40B4-BE49-F238E27FC236}">
                    <a16:creationId xmlns:a16="http://schemas.microsoft.com/office/drawing/2014/main" id="{E54EAAD2-9C03-4A9B-825E-45A829BA50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4" y="5832"/>
                <a:ext cx="792" cy="57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35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</a:t>
                </a:r>
                <a:r>
                  <a:rPr lang="ru-RU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N</a:t>
                </a:r>
                <a:endPara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1" name="Line 291">
                <a:extLst>
                  <a:ext uri="{FF2B5EF4-FFF2-40B4-BE49-F238E27FC236}">
                    <a16:creationId xmlns:a16="http://schemas.microsoft.com/office/drawing/2014/main" id="{2EDB8E56-0E4D-4B7E-88B6-388049C8BFF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329" y="6120"/>
                <a:ext cx="121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Line 296">
                <a:extLst>
                  <a:ext uri="{FF2B5EF4-FFF2-40B4-BE49-F238E27FC236}">
                    <a16:creationId xmlns:a16="http://schemas.microsoft.com/office/drawing/2014/main" id="{C132D714-35E8-4502-B3BA-9345B952FA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5046" y="6121"/>
                <a:ext cx="0" cy="7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E4DBE0E-B8FB-4E65-93EC-8CE5C81799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68" y="5832"/>
                <a:ext cx="583" cy="576"/>
                <a:chOff x="2736" y="12960"/>
                <a:chExt cx="576" cy="576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A3C48463-71D1-4B65-B530-6DA3183FED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98670">
                  <a:off x="2736" y="12960"/>
                  <a:ext cx="576" cy="576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27" name="Line 302">
                  <a:extLst>
                    <a:ext uri="{FF2B5EF4-FFF2-40B4-BE49-F238E27FC236}">
                      <a16:creationId xmlns:a16="http://schemas.microsoft.com/office/drawing/2014/main" id="{98D9C3D2-B8B8-433A-B29B-78B3945479C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590232" flipV="1">
                  <a:off x="3024" y="12960"/>
                  <a:ext cx="1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" name="Line 303">
                  <a:extLst>
                    <a:ext uri="{FF2B5EF4-FFF2-40B4-BE49-F238E27FC236}">
                      <a16:creationId xmlns:a16="http://schemas.microsoft.com/office/drawing/2014/main" id="{1A3D5056-2CF8-4CDE-9B92-015309102FE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593441">
                  <a:off x="2736" y="13248"/>
                  <a:ext cx="576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4" name="Line 304">
                <a:extLst>
                  <a:ext uri="{FF2B5EF4-FFF2-40B4-BE49-F238E27FC236}">
                    <a16:creationId xmlns:a16="http://schemas.microsoft.com/office/drawing/2014/main" id="{8ADC0D9E-C488-429C-9849-763C6B2A96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336" y="6120"/>
                <a:ext cx="42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Line 305">
                <a:extLst>
                  <a:ext uri="{FF2B5EF4-FFF2-40B4-BE49-F238E27FC236}">
                    <a16:creationId xmlns:a16="http://schemas.microsoft.com/office/drawing/2014/main" id="{C3143283-AC76-4635-917F-0B0559CD888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44" y="6120"/>
                <a:ext cx="36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Line 306">
                <a:extLst>
                  <a:ext uri="{FF2B5EF4-FFF2-40B4-BE49-F238E27FC236}">
                    <a16:creationId xmlns:a16="http://schemas.microsoft.com/office/drawing/2014/main" id="{E120C894-DD1D-4E6A-8255-8BEF154166B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496" y="6120"/>
                <a:ext cx="79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24CA4DE-442E-4BA0-B85C-CE951D3E9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4" y="5832"/>
                <a:ext cx="792" cy="57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8" name="Line 308">
                <a:extLst>
                  <a:ext uri="{FF2B5EF4-FFF2-40B4-BE49-F238E27FC236}">
                    <a16:creationId xmlns:a16="http://schemas.microsoft.com/office/drawing/2014/main" id="{CBF46CCA-9137-4AF4-8B8E-9FA279473E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920" y="5976"/>
                <a:ext cx="72" cy="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Line 309">
                <a:extLst>
                  <a:ext uri="{FF2B5EF4-FFF2-40B4-BE49-F238E27FC236}">
                    <a16:creationId xmlns:a16="http://schemas.microsoft.com/office/drawing/2014/main" id="{52A049AD-86E4-40B8-AF2A-FE02DFDAD44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92" y="5976"/>
                <a:ext cx="2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Line 310">
                <a:extLst>
                  <a:ext uri="{FF2B5EF4-FFF2-40B4-BE49-F238E27FC236}">
                    <a16:creationId xmlns:a16="http://schemas.microsoft.com/office/drawing/2014/main" id="{282130BB-1BA9-4DEA-805D-002639F0D42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208" y="5976"/>
                <a:ext cx="72" cy="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7B67A72-FE39-44BE-8170-2B39AE861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8" y="5545"/>
                <a:ext cx="4032" cy="158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2" name="Line 312">
                <a:extLst>
                  <a:ext uri="{FF2B5EF4-FFF2-40B4-BE49-F238E27FC236}">
                    <a16:creationId xmlns:a16="http://schemas.microsoft.com/office/drawing/2014/main" id="{20767A9C-8179-4203-ADC8-A77FAB156B1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7056" y="6408"/>
                <a:ext cx="6" cy="4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 Box 313">
                    <a:extLst>
                      <a:ext uri="{FF2B5EF4-FFF2-40B4-BE49-F238E27FC236}">
                        <a16:creationId xmlns:a16="http://schemas.microsoft.com/office/drawing/2014/main" id="{E13567BA-E246-408E-935E-E4FBF8B8F9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84" y="5689"/>
                    <a:ext cx="720" cy="5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 Box 313">
                    <a:extLst>
                      <a:ext uri="{FF2B5EF4-FFF2-40B4-BE49-F238E27FC236}">
                        <a16:creationId xmlns:a16="http://schemas.microsoft.com/office/drawing/2014/main" id="{E13567BA-E246-408E-935E-E4FBF8B8F9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184" y="5689"/>
                    <a:ext cx="720" cy="50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Line 335">
                <a:extLst>
                  <a:ext uri="{FF2B5EF4-FFF2-40B4-BE49-F238E27FC236}">
                    <a16:creationId xmlns:a16="http://schemas.microsoft.com/office/drawing/2014/main" id="{39CB23F4-587E-4C5D-8132-234FD415EE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46" y="6841"/>
                <a:ext cx="201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 Box 339">
                    <a:extLst>
                      <a:ext uri="{FF2B5EF4-FFF2-40B4-BE49-F238E27FC236}">
                        <a16:creationId xmlns:a16="http://schemas.microsoft.com/office/drawing/2014/main" id="{139D3340-1C60-4516-9DE7-24A599C23F2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49" y="5689"/>
                    <a:ext cx="792" cy="5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endParaRPr>
                  </a:p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 </a:t>
                    </a:r>
                    <a:endParaRPr lang="en-US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 Box 339">
                    <a:extLst>
                      <a:ext uri="{FF2B5EF4-FFF2-40B4-BE49-F238E27FC236}">
                        <a16:creationId xmlns:a16="http://schemas.microsoft.com/office/drawing/2014/main" id="{139D3340-1C60-4516-9DE7-24A599C23F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649" y="5689"/>
                    <a:ext cx="792" cy="50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298">
                  <a:extLst>
                    <a:ext uri="{FF2B5EF4-FFF2-40B4-BE49-F238E27FC236}">
                      <a16:creationId xmlns:a16="http://schemas.microsoft.com/office/drawing/2014/main" id="{A534C5D6-FE70-435A-9AC8-3007B3A4C8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29000" y="3267824"/>
                  <a:ext cx="573826" cy="3999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  <m:r>
                          <a:rPr lang="ru-RU" sz="1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 Box 298">
                  <a:extLst>
                    <a:ext uri="{FF2B5EF4-FFF2-40B4-BE49-F238E27FC236}">
                      <a16:creationId xmlns:a16="http://schemas.microsoft.com/office/drawing/2014/main" id="{A534C5D6-FE70-435A-9AC8-3007B3A4C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29000" y="3267824"/>
                  <a:ext cx="573826" cy="3999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298">
                  <a:extLst>
                    <a:ext uri="{FF2B5EF4-FFF2-40B4-BE49-F238E27FC236}">
                      <a16:creationId xmlns:a16="http://schemas.microsoft.com/office/drawing/2014/main" id="{46FDAA1C-DF2A-473F-A065-2F544DAE9E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37879" y="3265683"/>
                  <a:ext cx="1058121" cy="3999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  <m:r>
                          <a:rPr lang="ru-RU" sz="1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1)</m:t>
                        </m:r>
                      </m:oMath>
                    </m:oMathPara>
                  </a14:m>
                  <a:endPara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 Box 298">
                  <a:extLst>
                    <a:ext uri="{FF2B5EF4-FFF2-40B4-BE49-F238E27FC236}">
                      <a16:creationId xmlns:a16="http://schemas.microsoft.com/office/drawing/2014/main" id="{46FDAA1C-DF2A-473F-A065-2F544DAE9E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37879" y="3265683"/>
                  <a:ext cx="1058121" cy="39993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298">
                  <a:extLst>
                    <a:ext uri="{FF2B5EF4-FFF2-40B4-BE49-F238E27FC236}">
                      <a16:creationId xmlns:a16="http://schemas.microsoft.com/office/drawing/2014/main" id="{7FAF076F-DEB4-4E48-BB8C-32FDF5DB62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67776" y="2784351"/>
                  <a:ext cx="573826" cy="3999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 Box 298">
                  <a:extLst>
                    <a:ext uri="{FF2B5EF4-FFF2-40B4-BE49-F238E27FC236}">
                      <a16:creationId xmlns:a16="http://schemas.microsoft.com/office/drawing/2014/main" id="{7FAF076F-DEB4-4E48-BB8C-32FDF5DB62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67776" y="2784351"/>
                  <a:ext cx="573826" cy="39993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BB8E5DA-4321-4DF7-A81B-051C55E0612C}"/>
              </a:ext>
            </a:extLst>
          </p:cNvPr>
          <p:cNvSpPr/>
          <p:nvPr/>
        </p:nvSpPr>
        <p:spPr>
          <a:xfrm>
            <a:off x="0" y="483571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Эффект кратности: 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±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=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±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m×N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±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= k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20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 – целое число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A098E37-3AA4-4184-9070-F8EC8DA25A82}"/>
              </a:ext>
            </a:extLst>
          </p:cNvPr>
          <p:cNvGrpSpPr>
            <a:grpSpLocks/>
          </p:cNvGrpSpPr>
          <p:nvPr/>
        </p:nvGrpSpPr>
        <p:grpSpPr bwMode="auto">
          <a:xfrm>
            <a:off x="5461733" y="2735256"/>
            <a:ext cx="2310667" cy="1227144"/>
            <a:chOff x="4176" y="2880"/>
            <a:chExt cx="2592" cy="1584"/>
          </a:xfrm>
        </p:grpSpPr>
        <p:cxnSp>
          <p:nvCxnSpPr>
            <p:cNvPr id="41" name="Line 99">
              <a:extLst>
                <a:ext uri="{FF2B5EF4-FFF2-40B4-BE49-F238E27FC236}">
                  <a16:creationId xmlns:a16="http://schemas.microsoft.com/office/drawing/2014/main" id="{BBADE0CE-BA18-4EA8-9532-6D41EA0FA8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24" y="2880"/>
              <a:ext cx="0" cy="15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Line 100">
              <a:extLst>
                <a:ext uri="{FF2B5EF4-FFF2-40B4-BE49-F238E27FC236}">
                  <a16:creationId xmlns:a16="http://schemas.microsoft.com/office/drawing/2014/main" id="{A6E5BE00-6EB9-44ED-B67C-4F58CD98F3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48" y="2880"/>
              <a:ext cx="0" cy="15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Line 101">
              <a:extLst>
                <a:ext uri="{FF2B5EF4-FFF2-40B4-BE49-F238E27FC236}">
                  <a16:creationId xmlns:a16="http://schemas.microsoft.com/office/drawing/2014/main" id="{6810ECF1-4288-4041-B7C7-F50FE4000B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72" y="2880"/>
              <a:ext cx="0" cy="15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Line 102">
              <a:extLst>
                <a:ext uri="{FF2B5EF4-FFF2-40B4-BE49-F238E27FC236}">
                  <a16:creationId xmlns:a16="http://schemas.microsoft.com/office/drawing/2014/main" id="{BC27AA9E-8289-4618-BFF6-3860A703B4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96" y="2880"/>
              <a:ext cx="0" cy="15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Line 103">
              <a:extLst>
                <a:ext uri="{FF2B5EF4-FFF2-40B4-BE49-F238E27FC236}">
                  <a16:creationId xmlns:a16="http://schemas.microsoft.com/office/drawing/2014/main" id="{16C487CA-51D2-4D12-9418-5E8D1DF2AF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20" y="2880"/>
              <a:ext cx="0" cy="15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Line 106">
              <a:extLst>
                <a:ext uri="{FF2B5EF4-FFF2-40B4-BE49-F238E27FC236}">
                  <a16:creationId xmlns:a16="http://schemas.microsoft.com/office/drawing/2014/main" id="{410E2A05-CB01-498E-A788-2796D6DAD9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72" y="388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Text Box 107">
              <a:extLst>
                <a:ext uri="{FF2B5EF4-FFF2-40B4-BE49-F238E27FC236}">
                  <a16:creationId xmlns:a16="http://schemas.microsoft.com/office/drawing/2014/main" id="{6412BBA5-C69B-4C27-B43C-AA958B7A1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8" y="3480"/>
              <a:ext cx="8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Line 108">
              <a:extLst>
                <a:ext uri="{FF2B5EF4-FFF2-40B4-BE49-F238E27FC236}">
                  <a16:creationId xmlns:a16="http://schemas.microsoft.com/office/drawing/2014/main" id="{124C4896-2DDC-4FFB-86BD-E223953B3F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96" y="388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Line 109">
              <a:extLst>
                <a:ext uri="{FF2B5EF4-FFF2-40B4-BE49-F238E27FC236}">
                  <a16:creationId xmlns:a16="http://schemas.microsoft.com/office/drawing/2014/main" id="{397E906A-ABAA-4EF7-ABF8-095AEC9141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48" y="388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Line 110">
              <a:extLst>
                <a:ext uri="{FF2B5EF4-FFF2-40B4-BE49-F238E27FC236}">
                  <a16:creationId xmlns:a16="http://schemas.microsoft.com/office/drawing/2014/main" id="{0D42B0F2-46AD-4268-B2FD-263B47A413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20" y="388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Text Box 113">
              <a:extLst>
                <a:ext uri="{FF2B5EF4-FFF2-40B4-BE49-F238E27FC236}">
                  <a16:creationId xmlns:a16="http://schemas.microsoft.com/office/drawing/2014/main" id="{D6934606-429F-4DAC-898D-010343414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4" y="3480"/>
              <a:ext cx="8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 Box 115">
              <a:extLst>
                <a:ext uri="{FF2B5EF4-FFF2-40B4-BE49-F238E27FC236}">
                  <a16:creationId xmlns:a16="http://schemas.microsoft.com/office/drawing/2014/main" id="{88803F74-3681-43D3-AA04-9C032B929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480"/>
              <a:ext cx="8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 Box 116">
              <a:extLst>
                <a:ext uri="{FF2B5EF4-FFF2-40B4-BE49-F238E27FC236}">
                  <a16:creationId xmlns:a16="http://schemas.microsoft.com/office/drawing/2014/main" id="{469925A5-207C-4BDD-999E-F474FD510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480"/>
              <a:ext cx="8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Line 118">
              <a:extLst>
                <a:ext uri="{FF2B5EF4-FFF2-40B4-BE49-F238E27FC236}">
                  <a16:creationId xmlns:a16="http://schemas.microsoft.com/office/drawing/2014/main" id="{E8CC675A-B101-4E11-80EE-6A06042601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76" y="4464"/>
              <a:ext cx="25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7399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355475"/>
            <a:ext cx="91814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расширителя частот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836599-B1EA-404E-BEDD-529BF522AA21}"/>
              </a:ext>
            </a:extLst>
          </p:cNvPr>
          <p:cNvGrpSpPr>
            <a:grpSpLocks/>
          </p:cNvGrpSpPr>
          <p:nvPr/>
        </p:nvGrpSpPr>
        <p:grpSpPr bwMode="auto">
          <a:xfrm>
            <a:off x="4244185" y="2362200"/>
            <a:ext cx="3299615" cy="1060498"/>
            <a:chOff x="4329" y="5545"/>
            <a:chExt cx="4959" cy="1584"/>
          </a:xfrm>
        </p:grpSpPr>
        <p:sp>
          <p:nvSpPr>
            <p:cNvPr id="10" name="Text Box 290">
              <a:extLst>
                <a:ext uri="{FF2B5EF4-FFF2-40B4-BE49-F238E27FC236}">
                  <a16:creationId xmlns:a16="http://schemas.microsoft.com/office/drawing/2014/main" id="{E54EAAD2-9C03-4A9B-825E-45A829BA5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" y="5832"/>
              <a:ext cx="792" cy="5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35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</a:t>
              </a:r>
              <a:r>
                <a:rPr lang="ru-RU" sz="1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N                 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Line 291">
              <a:extLst>
                <a:ext uri="{FF2B5EF4-FFF2-40B4-BE49-F238E27FC236}">
                  <a16:creationId xmlns:a16="http://schemas.microsoft.com/office/drawing/2014/main" id="{2EDB8E56-0E4D-4B7E-88B6-388049C8BF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329" y="6120"/>
              <a:ext cx="121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296">
              <a:extLst>
                <a:ext uri="{FF2B5EF4-FFF2-40B4-BE49-F238E27FC236}">
                  <a16:creationId xmlns:a16="http://schemas.microsoft.com/office/drawing/2014/main" id="{C132D714-35E8-4502-B3BA-9345B952FA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046" y="6121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E4DBE0E-B8FB-4E65-93EC-8CE5C81799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8" y="5832"/>
              <a:ext cx="583" cy="576"/>
              <a:chOff x="2736" y="12960"/>
              <a:chExt cx="576" cy="576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3C48463-71D1-4B65-B530-6DA3183FE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98670">
                <a:off x="2736" y="12960"/>
                <a:ext cx="576" cy="57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7" name="Line 302">
                <a:extLst>
                  <a:ext uri="{FF2B5EF4-FFF2-40B4-BE49-F238E27FC236}">
                    <a16:creationId xmlns:a16="http://schemas.microsoft.com/office/drawing/2014/main" id="{98D9C3D2-B8B8-433A-B29B-78B3945479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0232" flipV="1">
                <a:off x="3024" y="12960"/>
                <a:ext cx="1" cy="5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Line 303">
                <a:extLst>
                  <a:ext uri="{FF2B5EF4-FFF2-40B4-BE49-F238E27FC236}">
                    <a16:creationId xmlns:a16="http://schemas.microsoft.com/office/drawing/2014/main" id="{1A3D5056-2CF8-4CDE-9B92-015309102FE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3441">
                <a:off x="2736" y="13248"/>
                <a:ext cx="5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4" name="Line 304">
              <a:extLst>
                <a:ext uri="{FF2B5EF4-FFF2-40B4-BE49-F238E27FC236}">
                  <a16:creationId xmlns:a16="http://schemas.microsoft.com/office/drawing/2014/main" id="{8ADC0D9E-C488-429C-9849-763C6B2A96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36" y="6120"/>
              <a:ext cx="4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305">
              <a:extLst>
                <a:ext uri="{FF2B5EF4-FFF2-40B4-BE49-F238E27FC236}">
                  <a16:creationId xmlns:a16="http://schemas.microsoft.com/office/drawing/2014/main" id="{C3143283-AC76-4635-917F-0B0559CD88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44" y="6120"/>
              <a:ext cx="3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306">
              <a:extLst>
                <a:ext uri="{FF2B5EF4-FFF2-40B4-BE49-F238E27FC236}">
                  <a16:creationId xmlns:a16="http://schemas.microsoft.com/office/drawing/2014/main" id="{E120C894-DD1D-4E6A-8255-8BEF154166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96" y="6120"/>
              <a:ext cx="7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4CA4DE-442E-4BA0-B85C-CE951D3E9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" y="5832"/>
              <a:ext cx="792" cy="5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8" name="Line 308">
              <a:extLst>
                <a:ext uri="{FF2B5EF4-FFF2-40B4-BE49-F238E27FC236}">
                  <a16:creationId xmlns:a16="http://schemas.microsoft.com/office/drawing/2014/main" id="{CBF46CCA-9137-4AF4-8B8E-9FA279473E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20" y="5976"/>
              <a:ext cx="72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309">
              <a:extLst>
                <a:ext uri="{FF2B5EF4-FFF2-40B4-BE49-F238E27FC236}">
                  <a16:creationId xmlns:a16="http://schemas.microsoft.com/office/drawing/2014/main" id="{52A049AD-86E4-40B8-AF2A-FE02DFDAD4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92" y="5976"/>
              <a:ext cx="2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310">
              <a:extLst>
                <a:ext uri="{FF2B5EF4-FFF2-40B4-BE49-F238E27FC236}">
                  <a16:creationId xmlns:a16="http://schemas.microsoft.com/office/drawing/2014/main" id="{282130BB-1BA9-4DEA-805D-002639F0D4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08" y="5976"/>
              <a:ext cx="72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7B67A72-FE39-44BE-8170-2B39AE861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" y="5545"/>
              <a:ext cx="4032" cy="15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2" name="Line 312">
              <a:extLst>
                <a:ext uri="{FF2B5EF4-FFF2-40B4-BE49-F238E27FC236}">
                  <a16:creationId xmlns:a16="http://schemas.microsoft.com/office/drawing/2014/main" id="{20767A9C-8179-4203-ADC8-A77FAB156B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056" y="6408"/>
              <a:ext cx="6" cy="4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335">
              <a:extLst>
                <a:ext uri="{FF2B5EF4-FFF2-40B4-BE49-F238E27FC236}">
                  <a16:creationId xmlns:a16="http://schemas.microsoft.com/office/drawing/2014/main" id="{39CB23F4-587E-4C5D-8132-234FD415EE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046" y="6841"/>
              <a:ext cx="20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BB8E5DA-4321-4DF7-A81B-051C55E0612C}"/>
              </a:ext>
            </a:extLst>
          </p:cNvPr>
          <p:cNvSpPr/>
          <p:nvPr/>
        </p:nvSpPr>
        <p:spPr>
          <a:xfrm>
            <a:off x="110296" y="393057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Нарушение кратности</a:t>
            </a:r>
            <a:endParaRPr lang="en-US" sz="2000" dirty="0"/>
          </a:p>
        </p:txBody>
      </p:sp>
      <p:sp>
        <p:nvSpPr>
          <p:cNvPr id="33" name="Text Box 290">
            <a:extLst>
              <a:ext uri="{FF2B5EF4-FFF2-40B4-BE49-F238E27FC236}">
                <a16:creationId xmlns:a16="http://schemas.microsoft.com/office/drawing/2014/main" id="{EE0CB8C2-96F6-4113-99EA-C6488F703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187" y="2554348"/>
            <a:ext cx="526980" cy="38563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3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DDS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endParaRPr lang="en-US" sz="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434B802-508D-4D62-887C-507A05CEBEFC}"/>
              </a:ext>
            </a:extLst>
          </p:cNvPr>
          <p:cNvSpPr>
            <a:spLocks noChangeArrowheads="1"/>
          </p:cNvSpPr>
          <p:nvPr/>
        </p:nvSpPr>
        <p:spPr bwMode="auto">
          <a:xfrm rot="2598670">
            <a:off x="3096611" y="2554348"/>
            <a:ext cx="387916" cy="385636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36" name="Line 302">
            <a:extLst>
              <a:ext uri="{FF2B5EF4-FFF2-40B4-BE49-F238E27FC236}">
                <a16:creationId xmlns:a16="http://schemas.microsoft.com/office/drawing/2014/main" id="{C7915F67-2156-4BD3-AF1A-6CF4B57F50DA}"/>
              </a:ext>
            </a:extLst>
          </p:cNvPr>
          <p:cNvCxnSpPr>
            <a:cxnSpLocks noChangeShapeType="1"/>
          </p:cNvCxnSpPr>
          <p:nvPr/>
        </p:nvCxnSpPr>
        <p:spPr bwMode="auto">
          <a:xfrm rot="2590232" flipV="1">
            <a:off x="3290569" y="2554348"/>
            <a:ext cx="673" cy="3856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Line 303">
            <a:extLst>
              <a:ext uri="{FF2B5EF4-FFF2-40B4-BE49-F238E27FC236}">
                <a16:creationId xmlns:a16="http://schemas.microsoft.com/office/drawing/2014/main" id="{0E325C71-7BE3-43AE-B0A8-AD9D04D16CA8}"/>
              </a:ext>
            </a:extLst>
          </p:cNvPr>
          <p:cNvCxnSpPr>
            <a:cxnSpLocks noChangeShapeType="1"/>
          </p:cNvCxnSpPr>
          <p:nvPr/>
        </p:nvCxnSpPr>
        <p:spPr bwMode="auto">
          <a:xfrm rot="2593441">
            <a:off x="3096611" y="2747166"/>
            <a:ext cx="387916" cy="67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Line 304">
            <a:extLst>
              <a:ext uri="{FF2B5EF4-FFF2-40B4-BE49-F238E27FC236}">
                <a16:creationId xmlns:a16="http://schemas.microsoft.com/office/drawing/2014/main" id="{DB77CF22-6BFC-4C35-A3EA-BB100C03FF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09167" y="2747166"/>
            <a:ext cx="28145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Line 305">
            <a:extLst>
              <a:ext uri="{FF2B5EF4-FFF2-40B4-BE49-F238E27FC236}">
                <a16:creationId xmlns:a16="http://schemas.microsoft.com/office/drawing/2014/main" id="{2EBC240B-6694-4D8A-91DE-075D48B2F8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9869" y="2747166"/>
            <a:ext cx="23953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5B0817A-2F2A-49A7-AD13-8AD410367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405" y="2554348"/>
            <a:ext cx="526980" cy="38563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41" name="Line 308">
            <a:extLst>
              <a:ext uri="{FF2B5EF4-FFF2-40B4-BE49-F238E27FC236}">
                <a16:creationId xmlns:a16="http://schemas.microsoft.com/office/drawing/2014/main" id="{CE172308-65A4-498A-9E3A-683116228F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63127" y="2650757"/>
            <a:ext cx="47907" cy="1928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Line 309">
            <a:extLst>
              <a:ext uri="{FF2B5EF4-FFF2-40B4-BE49-F238E27FC236}">
                <a16:creationId xmlns:a16="http://schemas.microsoft.com/office/drawing/2014/main" id="{22010416-2022-4797-A203-FCD88E9E4F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11035" y="2650757"/>
            <a:ext cx="14372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Line 310">
            <a:extLst>
              <a:ext uri="{FF2B5EF4-FFF2-40B4-BE49-F238E27FC236}">
                <a16:creationId xmlns:a16="http://schemas.microsoft.com/office/drawing/2014/main" id="{CB540DB2-9181-45CE-AF49-08D69C32B9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54757" y="2650757"/>
            <a:ext cx="47907" cy="1928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Line 312">
            <a:extLst>
              <a:ext uri="{FF2B5EF4-FFF2-40B4-BE49-F238E27FC236}">
                <a16:creationId xmlns:a16="http://schemas.microsoft.com/office/drawing/2014/main" id="{30DF6C7C-8DF9-44E0-B048-BAD882C9D83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288240" y="2939984"/>
            <a:ext cx="3992" cy="28989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555FA51-0E7B-47F9-86F0-3A3BF6C09F2E}"/>
              </a:ext>
            </a:extLst>
          </p:cNvPr>
          <p:cNvCxnSpPr>
            <a:cxnSpLocks/>
          </p:cNvCxnSpPr>
          <p:nvPr/>
        </p:nvCxnSpPr>
        <p:spPr>
          <a:xfrm flipV="1">
            <a:off x="1947502" y="3020517"/>
            <a:ext cx="1143120" cy="9100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793096B-6608-45E5-BFE0-8710D0192267}"/>
              </a:ext>
            </a:extLst>
          </p:cNvPr>
          <p:cNvGrpSpPr>
            <a:grpSpLocks/>
          </p:cNvGrpSpPr>
          <p:nvPr/>
        </p:nvGrpSpPr>
        <p:grpSpPr bwMode="auto">
          <a:xfrm>
            <a:off x="4244185" y="3731543"/>
            <a:ext cx="3299615" cy="1060498"/>
            <a:chOff x="4329" y="5545"/>
            <a:chExt cx="4959" cy="1584"/>
          </a:xfrm>
        </p:grpSpPr>
        <p:sp>
          <p:nvSpPr>
            <p:cNvPr id="46" name="Text Box 290">
              <a:extLst>
                <a:ext uri="{FF2B5EF4-FFF2-40B4-BE49-F238E27FC236}">
                  <a16:creationId xmlns:a16="http://schemas.microsoft.com/office/drawing/2014/main" id="{4B2E0240-AC14-4314-8F9E-6BFF4BBB9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" y="5832"/>
              <a:ext cx="792" cy="5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35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</a:t>
              </a:r>
              <a:r>
                <a:rPr lang="ru-RU" sz="1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N                 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7" name="Line 291">
              <a:extLst>
                <a:ext uri="{FF2B5EF4-FFF2-40B4-BE49-F238E27FC236}">
                  <a16:creationId xmlns:a16="http://schemas.microsoft.com/office/drawing/2014/main" id="{3B7EB874-FC84-4D23-9A8E-7B3C08DE39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329" y="6120"/>
              <a:ext cx="121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Line 296">
              <a:extLst>
                <a:ext uri="{FF2B5EF4-FFF2-40B4-BE49-F238E27FC236}">
                  <a16:creationId xmlns:a16="http://schemas.microsoft.com/office/drawing/2014/main" id="{151CF4E4-4A3C-4E15-AA71-9EA2AB8618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046" y="6121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D99017D-4B7A-4C73-9D2A-0C8198A0D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8" y="5832"/>
              <a:ext cx="583" cy="576"/>
              <a:chOff x="2736" y="12960"/>
              <a:chExt cx="576" cy="576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E7C25A0-4FFB-46F3-A4C0-F6D1B1D5E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98670">
                <a:off x="2736" y="12960"/>
                <a:ext cx="576" cy="57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64" name="Line 302">
                <a:extLst>
                  <a:ext uri="{FF2B5EF4-FFF2-40B4-BE49-F238E27FC236}">
                    <a16:creationId xmlns:a16="http://schemas.microsoft.com/office/drawing/2014/main" id="{EAFD2CF4-A83D-4052-9EA3-C16539B0DB2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0232" flipV="1">
                <a:off x="3024" y="12960"/>
                <a:ext cx="1" cy="5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Line 303">
                <a:extLst>
                  <a:ext uri="{FF2B5EF4-FFF2-40B4-BE49-F238E27FC236}">
                    <a16:creationId xmlns:a16="http://schemas.microsoft.com/office/drawing/2014/main" id="{D8C2ED83-F4DB-411C-AB4B-DFA54942F47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3441">
                <a:off x="2736" y="13248"/>
                <a:ext cx="5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3" name="Line 304">
              <a:extLst>
                <a:ext uri="{FF2B5EF4-FFF2-40B4-BE49-F238E27FC236}">
                  <a16:creationId xmlns:a16="http://schemas.microsoft.com/office/drawing/2014/main" id="{5FC59381-FD90-4C7A-B649-A0E1482B74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36" y="6120"/>
              <a:ext cx="4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Line 305">
              <a:extLst>
                <a:ext uri="{FF2B5EF4-FFF2-40B4-BE49-F238E27FC236}">
                  <a16:creationId xmlns:a16="http://schemas.microsoft.com/office/drawing/2014/main" id="{C11BE552-81C7-4FA9-B313-A44072C3F1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44" y="6120"/>
              <a:ext cx="3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Line 306">
              <a:extLst>
                <a:ext uri="{FF2B5EF4-FFF2-40B4-BE49-F238E27FC236}">
                  <a16:creationId xmlns:a16="http://schemas.microsoft.com/office/drawing/2014/main" id="{A41BA8D6-A89F-4693-A696-F0A0613701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96" y="6120"/>
              <a:ext cx="7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2B063A5-0768-4F5E-B64F-E3C2ABEBA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" y="5832"/>
              <a:ext cx="792" cy="5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57" name="Line 308">
              <a:extLst>
                <a:ext uri="{FF2B5EF4-FFF2-40B4-BE49-F238E27FC236}">
                  <a16:creationId xmlns:a16="http://schemas.microsoft.com/office/drawing/2014/main" id="{F8C3299B-2041-4D62-8E73-FBCDCE8BEC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20" y="5976"/>
              <a:ext cx="72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Line 309">
              <a:extLst>
                <a:ext uri="{FF2B5EF4-FFF2-40B4-BE49-F238E27FC236}">
                  <a16:creationId xmlns:a16="http://schemas.microsoft.com/office/drawing/2014/main" id="{F60D87C7-4BD0-4B58-90EC-185790A933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92" y="5976"/>
              <a:ext cx="2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310">
              <a:extLst>
                <a:ext uri="{FF2B5EF4-FFF2-40B4-BE49-F238E27FC236}">
                  <a16:creationId xmlns:a16="http://schemas.microsoft.com/office/drawing/2014/main" id="{9C9E0350-F29B-43C4-8532-0DA84A3398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08" y="5976"/>
              <a:ext cx="72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A4C821C-9397-4A03-9E0F-CD12640CA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" y="5545"/>
              <a:ext cx="4032" cy="15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61" name="Line 312">
              <a:extLst>
                <a:ext uri="{FF2B5EF4-FFF2-40B4-BE49-F238E27FC236}">
                  <a16:creationId xmlns:a16="http://schemas.microsoft.com/office/drawing/2014/main" id="{819704F5-14FE-4920-8EB8-A91C1A6C48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056" y="6408"/>
              <a:ext cx="6" cy="4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Line 335">
              <a:extLst>
                <a:ext uri="{FF2B5EF4-FFF2-40B4-BE49-F238E27FC236}">
                  <a16:creationId xmlns:a16="http://schemas.microsoft.com/office/drawing/2014/main" id="{D33F50B0-7516-4923-AEFC-7C186A25A5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046" y="6841"/>
              <a:ext cx="20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7A2226B-6A27-41D5-AFEB-99D1E9F38E19}"/>
              </a:ext>
            </a:extLst>
          </p:cNvPr>
          <p:cNvGrpSpPr>
            <a:grpSpLocks/>
          </p:cNvGrpSpPr>
          <p:nvPr/>
        </p:nvGrpSpPr>
        <p:grpSpPr bwMode="auto">
          <a:xfrm>
            <a:off x="4244185" y="5109445"/>
            <a:ext cx="3528505" cy="1060498"/>
            <a:chOff x="4329" y="5545"/>
            <a:chExt cx="5303" cy="1584"/>
          </a:xfrm>
        </p:grpSpPr>
        <p:sp>
          <p:nvSpPr>
            <p:cNvPr id="67" name="Text Box 290">
              <a:extLst>
                <a:ext uri="{FF2B5EF4-FFF2-40B4-BE49-F238E27FC236}">
                  <a16:creationId xmlns:a16="http://schemas.microsoft.com/office/drawing/2014/main" id="{AB941CD8-642B-4FCB-9289-9918DC2B0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" y="5832"/>
              <a:ext cx="792" cy="5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35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</a:t>
              </a:r>
              <a:r>
                <a:rPr lang="ru-RU" sz="1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N                 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8" name="Line 291">
              <a:extLst>
                <a:ext uri="{FF2B5EF4-FFF2-40B4-BE49-F238E27FC236}">
                  <a16:creationId xmlns:a16="http://schemas.microsoft.com/office/drawing/2014/main" id="{B8C1AE18-DF53-447D-8D83-F5BB0367CA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329" y="6120"/>
              <a:ext cx="121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Line 296">
              <a:extLst>
                <a:ext uri="{FF2B5EF4-FFF2-40B4-BE49-F238E27FC236}">
                  <a16:creationId xmlns:a16="http://schemas.microsoft.com/office/drawing/2014/main" id="{48310B27-164D-4AB6-9E03-1FA92A2B49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046" y="6121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824F503-1FF6-4930-A638-48B0D69E0B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8" y="5832"/>
              <a:ext cx="583" cy="576"/>
              <a:chOff x="2736" y="12960"/>
              <a:chExt cx="576" cy="576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2E3438EB-5C05-49D7-B9ED-055D792CB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98670">
                <a:off x="2736" y="12960"/>
                <a:ext cx="576" cy="57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82" name="Line 302">
                <a:extLst>
                  <a:ext uri="{FF2B5EF4-FFF2-40B4-BE49-F238E27FC236}">
                    <a16:creationId xmlns:a16="http://schemas.microsoft.com/office/drawing/2014/main" id="{927ADF4F-30F9-4B26-B2A7-A8D86D2A5BD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0232" flipV="1">
                <a:off x="3024" y="12960"/>
                <a:ext cx="1" cy="5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Line 303">
                <a:extLst>
                  <a:ext uri="{FF2B5EF4-FFF2-40B4-BE49-F238E27FC236}">
                    <a16:creationId xmlns:a16="http://schemas.microsoft.com/office/drawing/2014/main" id="{DDAB8764-BC18-429C-BDA8-1370CB95E7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3441">
                <a:off x="2736" y="13248"/>
                <a:ext cx="5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1" name="Line 304">
              <a:extLst>
                <a:ext uri="{FF2B5EF4-FFF2-40B4-BE49-F238E27FC236}">
                  <a16:creationId xmlns:a16="http://schemas.microsoft.com/office/drawing/2014/main" id="{BEA324AE-2756-42FE-B08A-F4B0BFF1ED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36" y="6120"/>
              <a:ext cx="4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Line 305">
              <a:extLst>
                <a:ext uri="{FF2B5EF4-FFF2-40B4-BE49-F238E27FC236}">
                  <a16:creationId xmlns:a16="http://schemas.microsoft.com/office/drawing/2014/main" id="{E5B40DB7-BB9A-414E-BE78-21980360E6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44" y="6120"/>
              <a:ext cx="3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Line 306">
              <a:extLst>
                <a:ext uri="{FF2B5EF4-FFF2-40B4-BE49-F238E27FC236}">
                  <a16:creationId xmlns:a16="http://schemas.microsoft.com/office/drawing/2014/main" id="{FB13CB3C-BEC6-4AFF-AC2B-973AF9035D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96" y="6120"/>
              <a:ext cx="11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01079CA-23D6-45D0-B652-B4D85FBE1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" y="5832"/>
              <a:ext cx="792" cy="5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75" name="Line 308">
              <a:extLst>
                <a:ext uri="{FF2B5EF4-FFF2-40B4-BE49-F238E27FC236}">
                  <a16:creationId xmlns:a16="http://schemas.microsoft.com/office/drawing/2014/main" id="{8913493D-8527-4F77-A130-5D45C0C951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20" y="5976"/>
              <a:ext cx="72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Line 309">
              <a:extLst>
                <a:ext uri="{FF2B5EF4-FFF2-40B4-BE49-F238E27FC236}">
                  <a16:creationId xmlns:a16="http://schemas.microsoft.com/office/drawing/2014/main" id="{52673671-2D9F-4747-9445-70DC6E0C49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92" y="5976"/>
              <a:ext cx="2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Line 310">
              <a:extLst>
                <a:ext uri="{FF2B5EF4-FFF2-40B4-BE49-F238E27FC236}">
                  <a16:creationId xmlns:a16="http://schemas.microsoft.com/office/drawing/2014/main" id="{EFE77820-ADCE-45B9-BC1E-5865ED235A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08" y="5976"/>
              <a:ext cx="72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7E182E0-E36E-4889-90A1-D7D3705AF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" y="5545"/>
              <a:ext cx="4032" cy="15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79" name="Line 312">
              <a:extLst>
                <a:ext uri="{FF2B5EF4-FFF2-40B4-BE49-F238E27FC236}">
                  <a16:creationId xmlns:a16="http://schemas.microsoft.com/office/drawing/2014/main" id="{02699049-6E47-453B-9A8C-E8D9FEBB28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056" y="6408"/>
              <a:ext cx="6" cy="4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Line 335">
              <a:extLst>
                <a:ext uri="{FF2B5EF4-FFF2-40B4-BE49-F238E27FC236}">
                  <a16:creationId xmlns:a16="http://schemas.microsoft.com/office/drawing/2014/main" id="{361BD320-FCE4-4C04-992B-0EB7739C5D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046" y="6841"/>
              <a:ext cx="20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4" name="Line 306">
            <a:extLst>
              <a:ext uri="{FF2B5EF4-FFF2-40B4-BE49-F238E27FC236}">
                <a16:creationId xmlns:a16="http://schemas.microsoft.com/office/drawing/2014/main" id="{1ADCEA05-5748-4193-94D6-BBAC7541E5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44185" y="3589090"/>
            <a:ext cx="329961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56D1B3-D2C7-4595-9A48-272F15F1CDD4}"/>
              </a:ext>
            </a:extLst>
          </p:cNvPr>
          <p:cNvCxnSpPr/>
          <p:nvPr/>
        </p:nvCxnSpPr>
        <p:spPr>
          <a:xfrm>
            <a:off x="7543800" y="2747166"/>
            <a:ext cx="0" cy="83423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4A7D081-E01B-4701-AAED-951ED2079D15}"/>
              </a:ext>
            </a:extLst>
          </p:cNvPr>
          <p:cNvCxnSpPr/>
          <p:nvPr/>
        </p:nvCxnSpPr>
        <p:spPr>
          <a:xfrm>
            <a:off x="7543800" y="4118766"/>
            <a:ext cx="0" cy="83423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BBA628-AAB0-441A-A452-517C4122554C}"/>
              </a:ext>
            </a:extLst>
          </p:cNvPr>
          <p:cNvCxnSpPr>
            <a:cxnSpLocks/>
          </p:cNvCxnSpPr>
          <p:nvPr/>
        </p:nvCxnSpPr>
        <p:spPr>
          <a:xfrm>
            <a:off x="4244185" y="3589090"/>
            <a:ext cx="0" cy="5274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65653B5-302B-44F2-A042-979EA0F65C4D}"/>
              </a:ext>
            </a:extLst>
          </p:cNvPr>
          <p:cNvCxnSpPr>
            <a:cxnSpLocks/>
          </p:cNvCxnSpPr>
          <p:nvPr/>
        </p:nvCxnSpPr>
        <p:spPr>
          <a:xfrm>
            <a:off x="4244185" y="4953000"/>
            <a:ext cx="0" cy="54141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Line 306">
            <a:extLst>
              <a:ext uri="{FF2B5EF4-FFF2-40B4-BE49-F238E27FC236}">
                <a16:creationId xmlns:a16="http://schemas.microsoft.com/office/drawing/2014/main" id="{CCD62453-D064-446F-B732-2E0D0CCE26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44185" y="4953000"/>
            <a:ext cx="329961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48831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355475"/>
            <a:ext cx="91814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Подавление ПСС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50F8A3-4B21-4154-993D-2D5E115743B8}"/>
              </a:ext>
            </a:extLst>
          </p:cNvPr>
          <p:cNvGrpSpPr/>
          <p:nvPr/>
        </p:nvGrpSpPr>
        <p:grpSpPr>
          <a:xfrm>
            <a:off x="2819400" y="2743200"/>
            <a:ext cx="4114800" cy="1070187"/>
            <a:chOff x="2819400" y="2743200"/>
            <a:chExt cx="4114800" cy="107018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2E81E2-96EC-49AC-86C7-01CDCDF16B56}"/>
                </a:ext>
              </a:extLst>
            </p:cNvPr>
            <p:cNvGrpSpPr/>
            <p:nvPr/>
          </p:nvGrpSpPr>
          <p:grpSpPr>
            <a:xfrm>
              <a:off x="2819400" y="2743200"/>
              <a:ext cx="4114800" cy="1070187"/>
              <a:chOff x="2634369" y="2126545"/>
              <a:chExt cx="4114800" cy="1070187"/>
            </a:xfrm>
          </p:grpSpPr>
          <p:sp>
            <p:nvSpPr>
              <p:cNvPr id="47" name="Text Box 290">
                <a:extLst>
                  <a:ext uri="{FF2B5EF4-FFF2-40B4-BE49-F238E27FC236}">
                    <a16:creationId xmlns:a16="http://schemas.microsoft.com/office/drawing/2014/main" id="{4207573A-3307-4E2C-8B5A-39A9DBCE75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1292" y="2521200"/>
                <a:ext cx="526980" cy="38563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35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DDS</a:t>
                </a:r>
                <a:r>
                  <a:rPr lang="ru-RU" sz="1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       </a:t>
                </a:r>
                <a:endParaRPr lang="en-US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7FB9E02-638A-47E6-BB2E-49F1C661B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98670">
                <a:off x="3685716" y="2521200"/>
                <a:ext cx="387916" cy="38563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54" name="Line 302">
                <a:extLst>
                  <a:ext uri="{FF2B5EF4-FFF2-40B4-BE49-F238E27FC236}">
                    <a16:creationId xmlns:a16="http://schemas.microsoft.com/office/drawing/2014/main" id="{8EE0A912-20D5-4DD8-B26D-6536691AE8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0232" flipV="1">
                <a:off x="3879674" y="2521200"/>
                <a:ext cx="673" cy="3856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Line 303">
                <a:extLst>
                  <a:ext uri="{FF2B5EF4-FFF2-40B4-BE49-F238E27FC236}">
                    <a16:creationId xmlns:a16="http://schemas.microsoft.com/office/drawing/2014/main" id="{BF1B31E6-800D-44DF-99C4-EA273AD289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3441">
                <a:off x="3685716" y="2714018"/>
                <a:ext cx="387916" cy="6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Line 304">
                <a:extLst>
                  <a:ext uri="{FF2B5EF4-FFF2-40B4-BE49-F238E27FC236}">
                    <a16:creationId xmlns:a16="http://schemas.microsoft.com/office/drawing/2014/main" id="{D3450592-B03A-425C-B625-BE1B2AE4E5F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398272" y="2714018"/>
                <a:ext cx="28145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Line 305">
                <a:extLst>
                  <a:ext uri="{FF2B5EF4-FFF2-40B4-BE49-F238E27FC236}">
                    <a16:creationId xmlns:a16="http://schemas.microsoft.com/office/drawing/2014/main" id="{D598BFE5-BF10-4E2E-98C6-6D1C35E1255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068974" y="2714018"/>
                <a:ext cx="2395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B6FE2DF-ABA2-485C-93E8-8B0A4A56E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510" y="2521200"/>
                <a:ext cx="526980" cy="38563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59" name="Line 308">
                <a:extLst>
                  <a:ext uri="{FF2B5EF4-FFF2-40B4-BE49-F238E27FC236}">
                    <a16:creationId xmlns:a16="http://schemas.microsoft.com/office/drawing/2014/main" id="{2E82B8A5-69E5-46CE-8886-6B4DA1B9AC6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452232" y="2617609"/>
                <a:ext cx="47907" cy="1928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Line 309">
                <a:extLst>
                  <a:ext uri="{FF2B5EF4-FFF2-40B4-BE49-F238E27FC236}">
                    <a16:creationId xmlns:a16="http://schemas.microsoft.com/office/drawing/2014/main" id="{CDB2F9FE-C415-4EA2-8717-95BE903D16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500140" y="2617609"/>
                <a:ext cx="1437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Line 310">
                <a:extLst>
                  <a:ext uri="{FF2B5EF4-FFF2-40B4-BE49-F238E27FC236}">
                    <a16:creationId xmlns:a16="http://schemas.microsoft.com/office/drawing/2014/main" id="{9916F00E-E12D-4B29-B96B-B530DA73E6E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43862" y="2617609"/>
                <a:ext cx="47907" cy="1928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Line 312">
                <a:extLst>
                  <a:ext uri="{FF2B5EF4-FFF2-40B4-BE49-F238E27FC236}">
                    <a16:creationId xmlns:a16="http://schemas.microsoft.com/office/drawing/2014/main" id="{7D3E3D1D-3658-4E5E-9D0D-12BEA42ED58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877345" y="2906836"/>
                <a:ext cx="3992" cy="2898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Line 305">
                <a:extLst>
                  <a:ext uri="{FF2B5EF4-FFF2-40B4-BE49-F238E27FC236}">
                    <a16:creationId xmlns:a16="http://schemas.microsoft.com/office/drawing/2014/main" id="{6BB951FC-AAE2-4D50-886B-137C89A664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845369" y="2710052"/>
                <a:ext cx="2395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" name="Text Box 290">
                <a:extLst>
                  <a:ext uri="{FF2B5EF4-FFF2-40B4-BE49-F238E27FC236}">
                    <a16:creationId xmlns:a16="http://schemas.microsoft.com/office/drawing/2014/main" id="{D5277FAB-A4D9-4850-B522-BD8DF25768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1714" y="2514432"/>
                <a:ext cx="526980" cy="38563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35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:10</a:t>
                </a:r>
                <a:r>
                  <a:rPr lang="ru-RU" sz="1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       </a:t>
                </a:r>
                <a:endParaRPr lang="en-US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65" name="Line 305">
                <a:extLst>
                  <a:ext uri="{FF2B5EF4-FFF2-40B4-BE49-F238E27FC236}">
                    <a16:creationId xmlns:a16="http://schemas.microsoft.com/office/drawing/2014/main" id="{05F3C21F-17AD-4877-AA46-55E8488E05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607369" y="2710052"/>
                <a:ext cx="2395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C7095A-5115-426F-B61A-5CF47FC7853E}"/>
                  </a:ext>
                </a:extLst>
              </p:cNvPr>
              <p:cNvSpPr txBox="1"/>
              <p:nvPr/>
            </p:nvSpPr>
            <p:spPr>
              <a:xfrm>
                <a:off x="2634369" y="2126545"/>
                <a:ext cx="411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 </a:t>
                </a:r>
                <a:r>
                  <a:rPr lang="en-US" sz="1200" dirty="0"/>
                  <a:t>100-150           1100-1150                110-115</a:t>
                </a: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9924EF8-FF8F-4ECE-AFAC-8B4293FC13F3}"/>
                </a:ext>
              </a:extLst>
            </p:cNvPr>
            <p:cNvSpPr txBox="1"/>
            <p:nvPr/>
          </p:nvSpPr>
          <p:spPr>
            <a:xfrm>
              <a:off x="4062376" y="3257055"/>
              <a:ext cx="66406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     </a:t>
              </a:r>
              <a:r>
                <a:rPr lang="en-US" sz="1200" dirty="0"/>
                <a:t>1000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1ACCB74-40DC-4E1B-9F3C-F02EF88BBD93}"/>
              </a:ext>
            </a:extLst>
          </p:cNvPr>
          <p:cNvSpPr/>
          <p:nvPr/>
        </p:nvSpPr>
        <p:spPr>
          <a:xfrm>
            <a:off x="2818270" y="4161666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20 дБ подавление шумов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</a:rPr>
              <a:t>сужение рабочей полосы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909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355475"/>
            <a:ext cx="91814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Подавление ПСС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836599-B1EA-404E-BEDD-529BF522AA21}"/>
              </a:ext>
            </a:extLst>
          </p:cNvPr>
          <p:cNvGrpSpPr>
            <a:grpSpLocks/>
          </p:cNvGrpSpPr>
          <p:nvPr/>
        </p:nvGrpSpPr>
        <p:grpSpPr bwMode="auto">
          <a:xfrm>
            <a:off x="3257398" y="3827529"/>
            <a:ext cx="3299615" cy="675532"/>
            <a:chOff x="4329" y="5832"/>
            <a:chExt cx="4959" cy="1009"/>
          </a:xfrm>
        </p:grpSpPr>
        <p:sp>
          <p:nvSpPr>
            <p:cNvPr id="10" name="Text Box 290">
              <a:extLst>
                <a:ext uri="{FF2B5EF4-FFF2-40B4-BE49-F238E27FC236}">
                  <a16:creationId xmlns:a16="http://schemas.microsoft.com/office/drawing/2014/main" id="{E54EAAD2-9C03-4A9B-825E-45A829BA5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" y="5832"/>
              <a:ext cx="792" cy="5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35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</a:t>
              </a:r>
              <a:r>
                <a:rPr lang="ru-RU" sz="1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N                 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Line 291">
              <a:extLst>
                <a:ext uri="{FF2B5EF4-FFF2-40B4-BE49-F238E27FC236}">
                  <a16:creationId xmlns:a16="http://schemas.microsoft.com/office/drawing/2014/main" id="{2EDB8E56-0E4D-4B7E-88B6-388049C8BF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329" y="6120"/>
              <a:ext cx="121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296">
              <a:extLst>
                <a:ext uri="{FF2B5EF4-FFF2-40B4-BE49-F238E27FC236}">
                  <a16:creationId xmlns:a16="http://schemas.microsoft.com/office/drawing/2014/main" id="{C132D714-35E8-4502-B3BA-9345B952FA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046" y="6121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E4DBE0E-B8FB-4E65-93EC-8CE5C81799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8" y="5832"/>
              <a:ext cx="583" cy="576"/>
              <a:chOff x="2736" y="12960"/>
              <a:chExt cx="576" cy="576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3C48463-71D1-4B65-B530-6DA3183FE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98670">
                <a:off x="2736" y="12960"/>
                <a:ext cx="576" cy="57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7" name="Line 302">
                <a:extLst>
                  <a:ext uri="{FF2B5EF4-FFF2-40B4-BE49-F238E27FC236}">
                    <a16:creationId xmlns:a16="http://schemas.microsoft.com/office/drawing/2014/main" id="{98D9C3D2-B8B8-433A-B29B-78B3945479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0232" flipV="1">
                <a:off x="3024" y="12960"/>
                <a:ext cx="1" cy="5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Line 303">
                <a:extLst>
                  <a:ext uri="{FF2B5EF4-FFF2-40B4-BE49-F238E27FC236}">
                    <a16:creationId xmlns:a16="http://schemas.microsoft.com/office/drawing/2014/main" id="{1A3D5056-2CF8-4CDE-9B92-015309102FE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593441">
                <a:off x="2736" y="13248"/>
                <a:ext cx="5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4" name="Line 304">
              <a:extLst>
                <a:ext uri="{FF2B5EF4-FFF2-40B4-BE49-F238E27FC236}">
                  <a16:creationId xmlns:a16="http://schemas.microsoft.com/office/drawing/2014/main" id="{8ADC0D9E-C488-429C-9849-763C6B2A96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36" y="6120"/>
              <a:ext cx="4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305">
              <a:extLst>
                <a:ext uri="{FF2B5EF4-FFF2-40B4-BE49-F238E27FC236}">
                  <a16:creationId xmlns:a16="http://schemas.microsoft.com/office/drawing/2014/main" id="{C3143283-AC76-4635-917F-0B0559CD88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44" y="6120"/>
              <a:ext cx="3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306">
              <a:extLst>
                <a:ext uri="{FF2B5EF4-FFF2-40B4-BE49-F238E27FC236}">
                  <a16:creationId xmlns:a16="http://schemas.microsoft.com/office/drawing/2014/main" id="{E120C894-DD1D-4E6A-8255-8BEF154166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96" y="6120"/>
              <a:ext cx="7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4CA4DE-442E-4BA0-B85C-CE951D3E9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" y="5832"/>
              <a:ext cx="792" cy="5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8" name="Line 308">
              <a:extLst>
                <a:ext uri="{FF2B5EF4-FFF2-40B4-BE49-F238E27FC236}">
                  <a16:creationId xmlns:a16="http://schemas.microsoft.com/office/drawing/2014/main" id="{CBF46CCA-9137-4AF4-8B8E-9FA279473E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20" y="5976"/>
              <a:ext cx="72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309">
              <a:extLst>
                <a:ext uri="{FF2B5EF4-FFF2-40B4-BE49-F238E27FC236}">
                  <a16:creationId xmlns:a16="http://schemas.microsoft.com/office/drawing/2014/main" id="{52A049AD-86E4-40B8-AF2A-FE02DFDAD4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92" y="5976"/>
              <a:ext cx="2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310">
              <a:extLst>
                <a:ext uri="{FF2B5EF4-FFF2-40B4-BE49-F238E27FC236}">
                  <a16:creationId xmlns:a16="http://schemas.microsoft.com/office/drawing/2014/main" id="{282130BB-1BA9-4DEA-805D-002639F0D4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08" y="5976"/>
              <a:ext cx="72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312">
              <a:extLst>
                <a:ext uri="{FF2B5EF4-FFF2-40B4-BE49-F238E27FC236}">
                  <a16:creationId xmlns:a16="http://schemas.microsoft.com/office/drawing/2014/main" id="{20767A9C-8179-4203-ADC8-A77FAB156B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056" y="6408"/>
              <a:ext cx="6" cy="4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335">
              <a:extLst>
                <a:ext uri="{FF2B5EF4-FFF2-40B4-BE49-F238E27FC236}">
                  <a16:creationId xmlns:a16="http://schemas.microsoft.com/office/drawing/2014/main" id="{39CB23F4-587E-4C5D-8132-234FD415EE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046" y="6841"/>
              <a:ext cx="20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" name="Text Box 290">
            <a:extLst>
              <a:ext uri="{FF2B5EF4-FFF2-40B4-BE49-F238E27FC236}">
                <a16:creationId xmlns:a16="http://schemas.microsoft.com/office/drawing/2014/main" id="{EE0CB8C2-96F6-4113-99EA-C6488F703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27528"/>
            <a:ext cx="526980" cy="38563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3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DDS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endParaRPr lang="en-US" sz="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434B802-508D-4D62-887C-507A05CEBEFC}"/>
              </a:ext>
            </a:extLst>
          </p:cNvPr>
          <p:cNvSpPr>
            <a:spLocks noChangeArrowheads="1"/>
          </p:cNvSpPr>
          <p:nvPr/>
        </p:nvSpPr>
        <p:spPr bwMode="auto">
          <a:xfrm rot="2598670">
            <a:off x="2109824" y="3827528"/>
            <a:ext cx="387916" cy="385636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36" name="Line 302">
            <a:extLst>
              <a:ext uri="{FF2B5EF4-FFF2-40B4-BE49-F238E27FC236}">
                <a16:creationId xmlns:a16="http://schemas.microsoft.com/office/drawing/2014/main" id="{C7915F67-2156-4BD3-AF1A-6CF4B57F50DA}"/>
              </a:ext>
            </a:extLst>
          </p:cNvPr>
          <p:cNvCxnSpPr>
            <a:cxnSpLocks noChangeShapeType="1"/>
          </p:cNvCxnSpPr>
          <p:nvPr/>
        </p:nvCxnSpPr>
        <p:spPr bwMode="auto">
          <a:xfrm rot="2590232" flipV="1">
            <a:off x="2303782" y="3827528"/>
            <a:ext cx="673" cy="3856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Line 303">
            <a:extLst>
              <a:ext uri="{FF2B5EF4-FFF2-40B4-BE49-F238E27FC236}">
                <a16:creationId xmlns:a16="http://schemas.microsoft.com/office/drawing/2014/main" id="{0E325C71-7BE3-43AE-B0A8-AD9D04D16CA8}"/>
              </a:ext>
            </a:extLst>
          </p:cNvPr>
          <p:cNvCxnSpPr>
            <a:cxnSpLocks noChangeShapeType="1"/>
          </p:cNvCxnSpPr>
          <p:nvPr/>
        </p:nvCxnSpPr>
        <p:spPr bwMode="auto">
          <a:xfrm rot="2593441">
            <a:off x="2109824" y="4020346"/>
            <a:ext cx="387916" cy="67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Line 304">
            <a:extLst>
              <a:ext uri="{FF2B5EF4-FFF2-40B4-BE49-F238E27FC236}">
                <a16:creationId xmlns:a16="http://schemas.microsoft.com/office/drawing/2014/main" id="{DB77CF22-6BFC-4C35-A3EA-BB100C03FF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2380" y="4020346"/>
            <a:ext cx="28145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Line 305">
            <a:extLst>
              <a:ext uri="{FF2B5EF4-FFF2-40B4-BE49-F238E27FC236}">
                <a16:creationId xmlns:a16="http://schemas.microsoft.com/office/drawing/2014/main" id="{2EBC240B-6694-4D8A-91DE-075D48B2F8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93082" y="4020346"/>
            <a:ext cx="23953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5B0817A-2F2A-49A7-AD13-8AD410367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618" y="3827528"/>
            <a:ext cx="526980" cy="38563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41" name="Line 308">
            <a:extLst>
              <a:ext uri="{FF2B5EF4-FFF2-40B4-BE49-F238E27FC236}">
                <a16:creationId xmlns:a16="http://schemas.microsoft.com/office/drawing/2014/main" id="{CE172308-65A4-498A-9E3A-683116228F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76340" y="3923937"/>
            <a:ext cx="47907" cy="1928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Line 309">
            <a:extLst>
              <a:ext uri="{FF2B5EF4-FFF2-40B4-BE49-F238E27FC236}">
                <a16:creationId xmlns:a16="http://schemas.microsoft.com/office/drawing/2014/main" id="{22010416-2022-4797-A203-FCD88E9E4F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248" y="3923937"/>
            <a:ext cx="14372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Line 310">
            <a:extLst>
              <a:ext uri="{FF2B5EF4-FFF2-40B4-BE49-F238E27FC236}">
                <a16:creationId xmlns:a16="http://schemas.microsoft.com/office/drawing/2014/main" id="{CB540DB2-9181-45CE-AF49-08D69C32B9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67970" y="3923937"/>
            <a:ext cx="47907" cy="1928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Line 312">
            <a:extLst>
              <a:ext uri="{FF2B5EF4-FFF2-40B4-BE49-F238E27FC236}">
                <a16:creationId xmlns:a16="http://schemas.microsoft.com/office/drawing/2014/main" id="{30DF6C7C-8DF9-44E0-B048-BAD882C9D83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301453" y="4213164"/>
            <a:ext cx="3992" cy="28989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313">
                <a:extLst>
                  <a:ext uri="{FF2B5EF4-FFF2-40B4-BE49-F238E27FC236}">
                    <a16:creationId xmlns:a16="http://schemas.microsoft.com/office/drawing/2014/main" id="{2F041435-3A05-4719-804F-941F585A1E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7242" y="3578280"/>
                <a:ext cx="479073" cy="337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∆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А</m:t>
                          </m:r>
                        </m:sub>
                      </m:sSub>
                    </m:oMath>
                  </m:oMathPara>
                </a14:m>
                <a:endParaRPr lang="en-US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 Box 313">
                <a:extLst>
                  <a:ext uri="{FF2B5EF4-FFF2-40B4-BE49-F238E27FC236}">
                    <a16:creationId xmlns:a16="http://schemas.microsoft.com/office/drawing/2014/main" id="{2F041435-3A05-4719-804F-941F585A1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7242" y="3578280"/>
                <a:ext cx="479073" cy="3374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 Box 290">
            <a:extLst>
              <a:ext uri="{FF2B5EF4-FFF2-40B4-BE49-F238E27FC236}">
                <a16:creationId xmlns:a16="http://schemas.microsoft.com/office/drawing/2014/main" id="{2C045266-DF1C-4902-BB10-854C103EA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952" y="3827528"/>
            <a:ext cx="526980" cy="38563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3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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endParaRPr lang="en-US" sz="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51" name="Line 305">
            <a:extLst>
              <a:ext uri="{FF2B5EF4-FFF2-40B4-BE49-F238E27FC236}">
                <a16:creationId xmlns:a16="http://schemas.microsoft.com/office/drawing/2014/main" id="{38350F3D-89D1-4533-B952-8929AD05E3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7931" y="4020346"/>
            <a:ext cx="31728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313">
                <a:extLst>
                  <a:ext uri="{FF2B5EF4-FFF2-40B4-BE49-F238E27FC236}">
                    <a16:creationId xmlns:a16="http://schemas.microsoft.com/office/drawing/2014/main" id="{2DD7CF37-5C2F-4FD8-83F5-E674411355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55676" y="3610609"/>
                <a:ext cx="479073" cy="337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∆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ru-RU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А</m:t>
                          </m:r>
                        </m:sub>
                      </m:sSub>
                    </m:oMath>
                  </m:oMathPara>
                </a14:m>
                <a:endParaRPr lang="en-US" sz="14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 Box 313">
                <a:extLst>
                  <a:ext uri="{FF2B5EF4-FFF2-40B4-BE49-F238E27FC236}">
                    <a16:creationId xmlns:a16="http://schemas.microsoft.com/office/drawing/2014/main" id="{2DD7CF37-5C2F-4FD8-83F5-E67441135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5676" y="3610609"/>
                <a:ext cx="479073" cy="337431"/>
              </a:xfrm>
              <a:prstGeom prst="rect">
                <a:avLst/>
              </a:prstGeom>
              <a:blipFill>
                <a:blip r:embed="rId5"/>
                <a:stretch>
                  <a:fillRect l="-38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5019F71A-1C72-4ABC-92CA-9FCEEC6E6898}"/>
              </a:ext>
            </a:extLst>
          </p:cNvPr>
          <p:cNvSpPr/>
          <p:nvPr/>
        </p:nvSpPr>
        <p:spPr>
          <a:xfrm flipH="1" flipV="1">
            <a:off x="1822380" y="2590800"/>
            <a:ext cx="5572832" cy="990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0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" y="13554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Прямой цифровой синтез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0DA8954-C525-4330-98FE-093B3A867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397119"/>
            <a:ext cx="6400800" cy="2026802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6831EC94-C9CE-462D-9D6F-13CB2FC6E8E0}"/>
              </a:ext>
            </a:extLst>
          </p:cNvPr>
          <p:cNvSpPr/>
          <p:nvPr/>
        </p:nvSpPr>
        <p:spPr>
          <a:xfrm>
            <a:off x="0" y="569964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</a:rPr>
              <a:t>Цифровой вычислительный синтезатор</a:t>
            </a:r>
            <a:r>
              <a:rPr lang="en-US" sz="2000" dirty="0">
                <a:latin typeface="Arial" panose="020B0604020202020204" pitchFamily="34" charset="0"/>
              </a:rPr>
              <a:t> (</a:t>
            </a:r>
            <a:r>
              <a:rPr lang="ru-RU" sz="2000" dirty="0">
                <a:latin typeface="Arial" panose="020B0604020202020204" pitchFamily="34" charset="0"/>
              </a:rPr>
              <a:t>ЦВС, </a:t>
            </a:r>
            <a:r>
              <a:rPr lang="en-US" sz="2000" dirty="0">
                <a:latin typeface="Arial" panose="020B0604020202020204" pitchFamily="34" charset="0"/>
              </a:rPr>
              <a:t>DDS)</a:t>
            </a:r>
            <a:endParaRPr lang="ru-RU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355475"/>
            <a:ext cx="91814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синтезатора частот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50"/>
          <p:cNvGrpSpPr>
            <a:grpSpLocks/>
          </p:cNvGrpSpPr>
          <p:nvPr/>
        </p:nvGrpSpPr>
        <p:grpSpPr bwMode="auto">
          <a:xfrm>
            <a:off x="609600" y="2784475"/>
            <a:ext cx="7848601" cy="2092325"/>
            <a:chOff x="486" y="1339"/>
            <a:chExt cx="4944" cy="1318"/>
          </a:xfrm>
        </p:grpSpPr>
        <p:sp>
          <p:nvSpPr>
            <p:cNvPr id="21" name="Line 3"/>
            <p:cNvSpPr>
              <a:spLocks noChangeShapeType="1"/>
            </p:cNvSpPr>
            <p:nvPr/>
          </p:nvSpPr>
          <p:spPr bwMode="auto">
            <a:xfrm>
              <a:off x="726" y="18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4"/>
            <p:cNvSpPr>
              <a:spLocks noChangeShapeType="1"/>
            </p:cNvSpPr>
            <p:nvPr/>
          </p:nvSpPr>
          <p:spPr bwMode="auto">
            <a:xfrm>
              <a:off x="4095" y="18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4575" y="18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4479" y="18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4383" y="18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4287" y="18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4191" y="18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4671" y="18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5151" y="18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>
              <a:off x="5055" y="18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4959" y="18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>
              <a:off x="4863" y="18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>
              <a:off x="4767" y="18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1590" y="1704"/>
              <a:ext cx="1680" cy="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1590" y="1704"/>
              <a:ext cx="1680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2A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000" dirty="0"/>
            </a:p>
            <a:p>
              <a:pPr algn="ctr">
                <a:spcBef>
                  <a:spcPct val="50000"/>
                </a:spcBef>
              </a:pPr>
              <a:r>
                <a:rPr lang="ru-RU" altLang="en-US" sz="2000" dirty="0">
                  <a:solidFill>
                    <a:sysClr val="windowText" lastClr="000000"/>
                  </a:solidFill>
                </a:rPr>
                <a:t>Синтезатор Частот</a:t>
              </a:r>
              <a:endParaRPr lang="en-US" altLang="en-US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966" y="2088"/>
              <a:ext cx="456" cy="96"/>
            </a:xfrm>
            <a:prstGeom prst="rightArrow">
              <a:avLst>
                <a:gd name="adj1" fmla="val 50000"/>
                <a:gd name="adj2" fmla="val 118750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19"/>
            <p:cNvSpPr>
              <a:spLocks noChangeArrowheads="1"/>
            </p:cNvSpPr>
            <p:nvPr/>
          </p:nvSpPr>
          <p:spPr bwMode="auto">
            <a:xfrm>
              <a:off x="3462" y="2088"/>
              <a:ext cx="456" cy="96"/>
            </a:xfrm>
            <a:prstGeom prst="rightArrow">
              <a:avLst>
                <a:gd name="adj1" fmla="val 50000"/>
                <a:gd name="adj2" fmla="val 118750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6" y="2424"/>
                  <a:ext cx="480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82A4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ОПОР</m:t>
                            </m:r>
                          </m:sub>
                        </m:sSub>
                      </m:oMath>
                    </m:oMathPara>
                  </a14:m>
                  <a:endParaRPr lang="en-US" altLang="en-US" sz="1400" dirty="0"/>
                </a:p>
              </p:txBody>
            </p:sp>
          </mc:Choice>
          <mc:Fallback xmlns="">
            <p:sp>
              <p:nvSpPr>
                <p:cNvPr id="38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6" y="2424"/>
                  <a:ext cx="480" cy="194"/>
                </a:xfrm>
                <a:prstGeom prst="rect">
                  <a:avLst/>
                </a:prstGeom>
                <a:blipFill>
                  <a:blip r:embed="rId2"/>
                  <a:stretch>
                    <a:fillRect b="-588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82A4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891" y="2424"/>
                  <a:ext cx="1539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82A4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i="1" dirty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МИН</m:t>
                          </m:r>
                        </m:sub>
                      </m:sSub>
                    </m:oMath>
                  </a14:m>
                  <a:r>
                    <a:rPr lang="en-US" altLang="en-US" sz="1400" i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М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АКС</m:t>
                          </m:r>
                        </m:sub>
                      </m:sSub>
                    </m:oMath>
                  </a14:m>
                  <a:endParaRPr lang="en-US" altLang="en-US" sz="1400" dirty="0"/>
                </a:p>
              </p:txBody>
            </p:sp>
          </mc:Choice>
          <mc:Fallback xmlns="">
            <p:sp>
              <p:nvSpPr>
                <p:cNvPr id="39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91" y="2424"/>
                  <a:ext cx="1539" cy="233"/>
                </a:xfrm>
                <a:prstGeom prst="rect">
                  <a:avLst/>
                </a:prstGeom>
                <a:blipFill>
                  <a:blip r:embed="rId3"/>
                  <a:stretch>
                    <a:fillRect b="-163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82A4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Line 23"/>
            <p:cNvSpPr>
              <a:spLocks noChangeShapeType="1"/>
            </p:cNvSpPr>
            <p:nvPr/>
          </p:nvSpPr>
          <p:spPr bwMode="auto">
            <a:xfrm flipV="1">
              <a:off x="4187" y="157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 flipV="1">
              <a:off x="4283" y="157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 flipH="1">
              <a:off x="4283" y="16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 flipH="1">
              <a:off x="4091" y="16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7"/>
            <p:cNvSpPr>
              <a:spLocks noChangeShapeType="1"/>
            </p:cNvSpPr>
            <p:nvPr/>
          </p:nvSpPr>
          <p:spPr bwMode="auto">
            <a:xfrm>
              <a:off x="4187" y="16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28"/>
            <p:cNvSpPr txBox="1">
              <a:spLocks noChangeArrowheads="1"/>
            </p:cNvSpPr>
            <p:nvPr/>
          </p:nvSpPr>
          <p:spPr bwMode="auto">
            <a:xfrm>
              <a:off x="3995" y="1339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2A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dirty="0"/>
                <a:t>   </a:t>
              </a:r>
              <a:r>
                <a:rPr lang="en-US" altLang="en-US" dirty="0">
                  <a:sym typeface="Symbol" panose="05050102010706020507" pitchFamily="18" charset="2"/>
                </a:rPr>
                <a:t></a:t>
              </a:r>
              <a:r>
                <a:rPr lang="en-US" altLang="en-US" i="1" dirty="0"/>
                <a:t>f</a:t>
              </a:r>
              <a:endParaRPr lang="en-US" altLang="en-US" sz="1400" i="1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0351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" y="13554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Фазовый аккумулятор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A0379A-A7BD-4F44-8983-361D543D15B3}"/>
              </a:ext>
            </a:extLst>
          </p:cNvPr>
          <p:cNvGrpSpPr/>
          <p:nvPr/>
        </p:nvGrpSpPr>
        <p:grpSpPr>
          <a:xfrm>
            <a:off x="1981200" y="2164211"/>
            <a:ext cx="5334000" cy="1721989"/>
            <a:chOff x="139396" y="-53657"/>
            <a:chExt cx="5334473" cy="172198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5F646BE-7F9C-42E6-8A22-7984FE2ED7A4}"/>
                </a:ext>
              </a:extLst>
            </p:cNvPr>
            <p:cNvCxnSpPr/>
            <p:nvPr/>
          </p:nvCxnSpPr>
          <p:spPr>
            <a:xfrm flipH="1">
              <a:off x="2729753" y="954742"/>
              <a:ext cx="23685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E0A2AAEF-B241-4A8F-BD76-D01FE3FBFE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0906" y="717177"/>
              <a:ext cx="949325" cy="4749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r>
                <a:rPr lang="ru-RU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Регистр</a:t>
              </a:r>
              <a:endPara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Частоты</a:t>
              </a:r>
              <a:endPara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8D16CAA5-F6D0-4C15-BAFC-72D2B0A9F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02" y="453073"/>
              <a:ext cx="1067435" cy="354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Фазовый</a:t>
              </a:r>
              <a:endPara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Инкремент</a:t>
              </a:r>
              <a:endPara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4" name="Line 3">
              <a:extLst>
                <a:ext uri="{FF2B5EF4-FFF2-40B4-BE49-F238E27FC236}">
                  <a16:creationId xmlns:a16="http://schemas.microsoft.com/office/drawing/2014/main" id="{992DFE22-0A51-48A7-86FE-20EDF8D206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106" y="954742"/>
              <a:ext cx="1077595" cy="25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4">
              <a:extLst>
                <a:ext uri="{FF2B5EF4-FFF2-40B4-BE49-F238E27FC236}">
                  <a16:creationId xmlns:a16="http://schemas.microsoft.com/office/drawing/2014/main" id="{19635A81-6466-4F88-B0F0-03D1D41BEB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088341" y="954742"/>
              <a:ext cx="236855" cy="1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6">
              <a:extLst>
                <a:ext uri="{FF2B5EF4-FFF2-40B4-BE49-F238E27FC236}">
                  <a16:creationId xmlns:a16="http://schemas.microsoft.com/office/drawing/2014/main" id="{29DDA235-DF73-4D94-893D-9F92AABD65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75647" y="954742"/>
              <a:ext cx="23685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220AB7A6-0A4F-4B1D-87A6-37E042014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424" y="717177"/>
              <a:ext cx="949960" cy="4749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r>
                <a:rPr lang="ru-RU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Регистр</a:t>
              </a:r>
              <a:endPara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Фазы</a:t>
              </a:r>
              <a:endPara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B0FB7B5-6C77-40CA-8024-C58BEC00E367}"/>
                </a:ext>
              </a:extLst>
            </p:cNvPr>
            <p:cNvSpPr/>
            <p:nvPr/>
          </p:nvSpPr>
          <p:spPr>
            <a:xfrm>
              <a:off x="2613212" y="717177"/>
              <a:ext cx="475615" cy="47498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9" name="Line 14">
              <a:extLst>
                <a:ext uri="{FF2B5EF4-FFF2-40B4-BE49-F238E27FC236}">
                  <a16:creationId xmlns:a16="http://schemas.microsoft.com/office/drawing/2014/main" id="{AE509772-EECA-4D1C-91E4-9D450E844A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271683" y="954742"/>
              <a:ext cx="1068070" cy="25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DC98847-AD20-462C-8221-5F75E4D8387B}"/>
                </a:ext>
              </a:extLst>
            </p:cNvPr>
            <p:cNvSpPr/>
            <p:nvPr/>
          </p:nvSpPr>
          <p:spPr>
            <a:xfrm>
              <a:off x="1187824" y="479612"/>
              <a:ext cx="3561080" cy="1188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id="{F91762CF-B9A4-4BCE-A7FF-8BDFFAE94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289" y="479743"/>
              <a:ext cx="830580" cy="354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Код</a:t>
              </a:r>
              <a:endPara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Фазы</a:t>
              </a:r>
              <a:endPara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41FB00-E114-4B4E-8038-48566FF210FE}"/>
                </a:ext>
              </a:extLst>
            </p:cNvPr>
            <p:cNvCxnSpPr/>
            <p:nvPr/>
          </p:nvCxnSpPr>
          <p:spPr>
            <a:xfrm rot="5400000" flipH="1" flipV="1">
              <a:off x="4580965" y="905436"/>
              <a:ext cx="117475" cy="1174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094F678-C454-42C1-8029-E983304CC804}"/>
                </a:ext>
              </a:extLst>
            </p:cNvPr>
            <p:cNvCxnSpPr/>
            <p:nvPr/>
          </p:nvCxnSpPr>
          <p:spPr>
            <a:xfrm rot="5400000" flipH="1" flipV="1">
              <a:off x="1228165" y="896471"/>
              <a:ext cx="117475" cy="1174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AEA847-5657-45AA-9650-81BFAD5BFFD6}"/>
                </a:ext>
              </a:extLst>
            </p:cNvPr>
            <p:cNvCxnSpPr/>
            <p:nvPr/>
          </p:nvCxnSpPr>
          <p:spPr>
            <a:xfrm rot="5400000" flipH="1">
              <a:off x="4271682" y="1192307"/>
              <a:ext cx="471805" cy="19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5B6F4B3-8D64-4926-BD09-C348373D6834}"/>
                </a:ext>
              </a:extLst>
            </p:cNvPr>
            <p:cNvCxnSpPr/>
            <p:nvPr/>
          </p:nvCxnSpPr>
          <p:spPr>
            <a:xfrm rot="5400000" flipH="1" flipV="1">
              <a:off x="3706906" y="1367118"/>
              <a:ext cx="117475" cy="1174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e 12">
              <a:extLst>
                <a:ext uri="{FF2B5EF4-FFF2-40B4-BE49-F238E27FC236}">
                  <a16:creationId xmlns:a16="http://schemas.microsoft.com/office/drawing/2014/main" id="{E1FBAA30-D1EA-4869-A947-3BF2F099E1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841812" y="1196789"/>
              <a:ext cx="3810" cy="2355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3061068-CDED-417C-810B-FC903E425E42}"/>
                </a:ext>
              </a:extLst>
            </p:cNvPr>
            <p:cNvCxnSpPr/>
            <p:nvPr/>
          </p:nvCxnSpPr>
          <p:spPr>
            <a:xfrm flipH="1" flipV="1">
              <a:off x="2846294" y="1425389"/>
              <a:ext cx="1662430" cy="635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2F1A019-508D-493D-AF13-B1EBEAA421D6}"/>
                </a:ext>
              </a:extLst>
            </p:cNvPr>
            <p:cNvCxnSpPr/>
            <p:nvPr/>
          </p:nvCxnSpPr>
          <p:spPr>
            <a:xfrm rot="5400000" flipH="1">
              <a:off x="2731994" y="952501"/>
              <a:ext cx="2374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e 12">
              <a:extLst>
                <a:ext uri="{FF2B5EF4-FFF2-40B4-BE49-F238E27FC236}">
                  <a16:creationId xmlns:a16="http://schemas.microsoft.com/office/drawing/2014/main" id="{D5EB46B4-CBBC-4A38-9115-63436829FB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796553" y="237565"/>
              <a:ext cx="1868" cy="4760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18C5E16-0702-4A35-BA5C-9A4299C07D1E}"/>
                </a:ext>
              </a:extLst>
            </p:cNvPr>
            <p:cNvCxnSpPr/>
            <p:nvPr/>
          </p:nvCxnSpPr>
          <p:spPr>
            <a:xfrm flipH="1">
              <a:off x="354106" y="237565"/>
              <a:ext cx="3440766" cy="93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7">
                  <a:extLst>
                    <a:ext uri="{FF2B5EF4-FFF2-40B4-BE49-F238E27FC236}">
                      <a16:creationId xmlns:a16="http://schemas.microsoft.com/office/drawing/2014/main" id="{15F8475F-1BC6-4447-807C-AF1F555A8F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396" y="-53657"/>
                  <a:ext cx="1067435" cy="354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такт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 Box 7">
                  <a:extLst>
                    <a:ext uri="{FF2B5EF4-FFF2-40B4-BE49-F238E27FC236}">
                      <a16:creationId xmlns:a16="http://schemas.microsoft.com/office/drawing/2014/main" id="{15F8475F-1BC6-4447-807C-AF1F555A8F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9396" y="-53657"/>
                  <a:ext cx="1067435" cy="354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39B7D17-E0A8-4B64-882E-18015B8D8175}"/>
              </a:ext>
            </a:extLst>
          </p:cNvPr>
          <p:cNvGrpSpPr/>
          <p:nvPr/>
        </p:nvGrpSpPr>
        <p:grpSpPr>
          <a:xfrm>
            <a:off x="3728719" y="4267200"/>
            <a:ext cx="1910081" cy="1910081"/>
            <a:chOff x="3728719" y="4267200"/>
            <a:chExt cx="1910081" cy="1910081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617623D-AF80-4ED0-B40D-43670CF3069B}"/>
                </a:ext>
              </a:extLst>
            </p:cNvPr>
            <p:cNvCxnSpPr/>
            <p:nvPr/>
          </p:nvCxnSpPr>
          <p:spPr>
            <a:xfrm flipV="1">
              <a:off x="4683124" y="4269740"/>
              <a:ext cx="0" cy="1899285"/>
            </a:xfrm>
            <a:prstGeom prst="line">
              <a:avLst/>
            </a:prstGeom>
            <a:ln w="6350">
              <a:solidFill>
                <a:schemeClr val="tx1"/>
              </a:solidFill>
              <a:prstDash val="lg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8F18B26-2F92-41D9-8C9B-6649AEE4CBDB}"/>
                </a:ext>
              </a:extLst>
            </p:cNvPr>
            <p:cNvGrpSpPr/>
            <p:nvPr/>
          </p:nvGrpSpPr>
          <p:grpSpPr>
            <a:xfrm>
              <a:off x="3728719" y="4267200"/>
              <a:ext cx="1910081" cy="1910081"/>
              <a:chOff x="0" y="0"/>
              <a:chExt cx="1910190" cy="1910189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E3D311C-4B82-4EB4-8557-5936631D7BBA}"/>
                  </a:ext>
                </a:extLst>
              </p:cNvPr>
              <p:cNvSpPr/>
              <p:nvPr/>
            </p:nvSpPr>
            <p:spPr>
              <a:xfrm>
                <a:off x="8238" y="3624"/>
                <a:ext cx="1897380" cy="189882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A53039F-E2FD-424C-8FE9-14BA6344CB68}"/>
                  </a:ext>
                </a:extLst>
              </p:cNvPr>
              <p:cNvCxnSpPr/>
              <p:nvPr/>
            </p:nvCxnSpPr>
            <p:spPr>
              <a:xfrm rot="900000" flipH="1" flipV="1">
                <a:off x="0" y="942738"/>
                <a:ext cx="1901952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36415FE-3105-4A50-815E-94965CCFB81C}"/>
                  </a:ext>
                </a:extLst>
              </p:cNvPr>
              <p:cNvCxnSpPr/>
              <p:nvPr/>
            </p:nvCxnSpPr>
            <p:spPr>
              <a:xfrm rot="1800000" flipH="1" flipV="1">
                <a:off x="0" y="950975"/>
                <a:ext cx="1901952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897EA48-021E-46F0-A51A-1820A08C8904}"/>
                  </a:ext>
                </a:extLst>
              </p:cNvPr>
              <p:cNvCxnSpPr/>
              <p:nvPr/>
            </p:nvCxnSpPr>
            <p:spPr>
              <a:xfrm rot="2700000" flipH="1">
                <a:off x="4118" y="955095"/>
                <a:ext cx="1901952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08D63FA-486C-4B03-A415-A9D48B4C3A3D}"/>
                  </a:ext>
                </a:extLst>
              </p:cNvPr>
              <p:cNvCxnSpPr/>
              <p:nvPr/>
            </p:nvCxnSpPr>
            <p:spPr>
              <a:xfrm rot="6300000" flipH="1">
                <a:off x="-1" y="950976"/>
                <a:ext cx="1901952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C3B28FA-342F-4360-A149-17AFE82F5483}"/>
                  </a:ext>
                </a:extLst>
              </p:cNvPr>
              <p:cNvCxnSpPr/>
              <p:nvPr/>
            </p:nvCxnSpPr>
            <p:spPr>
              <a:xfrm rot="3600000" flipH="1">
                <a:off x="8237" y="950976"/>
                <a:ext cx="1901952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E638FBA-0E84-44B9-8C47-DEFAEE121A84}"/>
                  </a:ext>
                </a:extLst>
              </p:cNvPr>
              <p:cNvCxnSpPr/>
              <p:nvPr/>
            </p:nvCxnSpPr>
            <p:spPr>
              <a:xfrm rot="4500000" flipH="1">
                <a:off x="0" y="959213"/>
                <a:ext cx="1901952" cy="0"/>
              </a:xfrm>
              <a:prstGeom prst="line">
                <a:avLst/>
              </a:prstGeom>
              <a:ln w="6350" cap="flat">
                <a:solidFill>
                  <a:schemeClr val="tx1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E90F970-7AD3-44FB-96E7-B26BF0E348B2}"/>
                  </a:ext>
                </a:extLst>
              </p:cNvPr>
              <p:cNvCxnSpPr/>
              <p:nvPr/>
            </p:nvCxnSpPr>
            <p:spPr>
              <a:xfrm flipH="1">
                <a:off x="8238" y="950975"/>
                <a:ext cx="1899285" cy="635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F86D233-7CB3-4069-91CA-CDA188C2384A}"/>
                  </a:ext>
                </a:extLst>
              </p:cNvPr>
              <p:cNvCxnSpPr/>
              <p:nvPr/>
            </p:nvCxnSpPr>
            <p:spPr>
              <a:xfrm rot="7200000" flipH="1">
                <a:off x="-1" y="950976"/>
                <a:ext cx="1901952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51A2287-65BA-4C26-89C1-ACCBD496C2D1}"/>
                  </a:ext>
                </a:extLst>
              </p:cNvPr>
              <p:cNvCxnSpPr/>
              <p:nvPr/>
            </p:nvCxnSpPr>
            <p:spPr>
              <a:xfrm rot="8100000" flipH="1">
                <a:off x="8238" y="950975"/>
                <a:ext cx="1901952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C5CF0AC-48DE-423E-BF81-747B91089F2B}"/>
                  </a:ext>
                </a:extLst>
              </p:cNvPr>
              <p:cNvCxnSpPr/>
              <p:nvPr/>
            </p:nvCxnSpPr>
            <p:spPr>
              <a:xfrm rot="9000000" flipH="1">
                <a:off x="8238" y="950975"/>
                <a:ext cx="1901952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3446A13-903F-49EC-B530-6F7A5973EAB6}"/>
                  </a:ext>
                </a:extLst>
              </p:cNvPr>
              <p:cNvCxnSpPr/>
              <p:nvPr/>
            </p:nvCxnSpPr>
            <p:spPr>
              <a:xfrm rot="9900000" flipH="1">
                <a:off x="0" y="942738"/>
                <a:ext cx="1901952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AD885AD-E523-46BA-A4AA-291AB3C37F6C}"/>
              </a:ext>
            </a:extLst>
          </p:cNvPr>
          <p:cNvSpPr/>
          <p:nvPr/>
        </p:nvSpPr>
        <p:spPr>
          <a:xfrm>
            <a:off x="5642708" y="4954954"/>
            <a:ext cx="250659" cy="254000"/>
          </a:xfrm>
          <a:custGeom>
            <a:avLst/>
            <a:gdLst>
              <a:gd name="connsiteX0" fmla="*/ 54707 w 250659"/>
              <a:gd name="connsiteY0" fmla="*/ 254000 h 254000"/>
              <a:gd name="connsiteX1" fmla="*/ 250092 w 250659"/>
              <a:gd name="connsiteY1" fmla="*/ 109415 h 254000"/>
              <a:gd name="connsiteX2" fmla="*/ 0 w 250659"/>
              <a:gd name="connsiteY2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659" h="254000">
                <a:moveTo>
                  <a:pt x="54707" y="254000"/>
                </a:moveTo>
                <a:cubicBezTo>
                  <a:pt x="156958" y="202874"/>
                  <a:pt x="259210" y="151748"/>
                  <a:pt x="250092" y="109415"/>
                </a:cubicBezTo>
                <a:cubicBezTo>
                  <a:pt x="240974" y="67082"/>
                  <a:pt x="120487" y="33541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55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" y="13554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вычислительный синтезатор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4264AAF-8F6B-4DBA-8DFF-0EB51D0EF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941003"/>
            <a:ext cx="5967658" cy="143901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C69CFBF-FFE7-4C08-9923-3D95F006A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200" y="1970171"/>
            <a:ext cx="6477000" cy="207564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03B422-8A3E-4882-B49F-3CBA3DD31AFE}"/>
              </a:ext>
            </a:extLst>
          </p:cNvPr>
          <p:cNvCxnSpPr/>
          <p:nvPr/>
        </p:nvCxnSpPr>
        <p:spPr>
          <a:xfrm>
            <a:off x="3429000" y="2743200"/>
            <a:ext cx="152400" cy="1371600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5D3C9F8-1652-43CF-BF20-5B83C4351F68}"/>
              </a:ext>
            </a:extLst>
          </p:cNvPr>
          <p:cNvCxnSpPr>
            <a:cxnSpLocks/>
          </p:cNvCxnSpPr>
          <p:nvPr/>
        </p:nvCxnSpPr>
        <p:spPr>
          <a:xfrm flipH="1">
            <a:off x="5108122" y="2743200"/>
            <a:ext cx="149678" cy="1447800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4168CF7-D256-4560-B2BE-469795DCC2C9}"/>
              </a:ext>
            </a:extLst>
          </p:cNvPr>
          <p:cNvCxnSpPr>
            <a:cxnSpLocks/>
          </p:cNvCxnSpPr>
          <p:nvPr/>
        </p:nvCxnSpPr>
        <p:spPr>
          <a:xfrm>
            <a:off x="6321878" y="2729600"/>
            <a:ext cx="146783" cy="1316212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FF01B2C-9EF9-4292-8FF9-17162F0FA4AC}"/>
              </a:ext>
            </a:extLst>
          </p:cNvPr>
          <p:cNvCxnSpPr>
            <a:cxnSpLocks/>
          </p:cNvCxnSpPr>
          <p:nvPr/>
        </p:nvCxnSpPr>
        <p:spPr>
          <a:xfrm>
            <a:off x="7385956" y="2743200"/>
            <a:ext cx="443244" cy="1302612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08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" y="13554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вычислительный синтезатор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BB8E5DA-4321-4DF7-A81B-051C55E0612C}"/>
              </a:ext>
            </a:extLst>
          </p:cNvPr>
          <p:cNvSpPr/>
          <p:nvPr/>
        </p:nvSpPr>
        <p:spPr>
          <a:xfrm>
            <a:off x="2286000" y="5303361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</a:rPr>
              <a:t>Ограниченный диапазон частот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</a:rPr>
              <a:t>Высокий уровень ПСС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DA8954-C525-4330-98FE-093B3A867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200" y="1970171"/>
            <a:ext cx="6477000" cy="20756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4B56EA-680C-4A54-95FF-28ECB053EC9C}"/>
              </a:ext>
            </a:extLst>
          </p:cNvPr>
          <p:cNvSpPr/>
          <p:nvPr/>
        </p:nvSpPr>
        <p:spPr>
          <a:xfrm>
            <a:off x="2286000" y="4111052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</a:rPr>
              <a:t>Высокая скорость перестройки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</a:rPr>
              <a:t>Исключительно малый частотный шаг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0989AB-36A0-4805-90B3-BED77BBB6A37}"/>
              </a:ext>
            </a:extLst>
          </p:cNvPr>
          <p:cNvCxnSpPr>
            <a:cxnSpLocks/>
          </p:cNvCxnSpPr>
          <p:nvPr/>
        </p:nvCxnSpPr>
        <p:spPr>
          <a:xfrm>
            <a:off x="2438400" y="5029200"/>
            <a:ext cx="472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843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" y="13554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ПСС в цифровом вычислительном синтезаторе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157C7F4-8335-4B52-95F4-06E900E915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"/>
          <a:stretch/>
        </p:blipFill>
        <p:spPr>
          <a:xfrm>
            <a:off x="827111" y="2352389"/>
            <a:ext cx="3276600" cy="3108847"/>
          </a:xfrm>
          <a:prstGeom prst="rect">
            <a:avLst/>
          </a:prstGeom>
        </p:spPr>
      </p:pic>
      <p:graphicFrame>
        <p:nvGraphicFramePr>
          <p:cNvPr id="12" name="Object 17">
            <a:extLst>
              <a:ext uri="{FF2B5EF4-FFF2-40B4-BE49-F238E27FC236}">
                <a16:creationId xmlns:a16="http://schemas.microsoft.com/office/drawing/2014/main" id="{3F3C09D6-79BD-4022-81AB-863FC3EF2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772175"/>
              </p:ext>
            </p:extLst>
          </p:nvPr>
        </p:nvGraphicFramePr>
        <p:xfrm>
          <a:off x="4419600" y="2223019"/>
          <a:ext cx="4156075" cy="3228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" name="SoftPlot Measurement" r:id="rId6" imgW="9810720" imgH="7886880" progId="SoftPlot.Measurement.6">
                  <p:embed/>
                </p:oleObj>
              </mc:Choice>
              <mc:Fallback>
                <p:oleObj name="SoftPlot Measurement" r:id="rId6" imgW="9810720" imgH="7886880" progId="SoftPlot.Measurement.6">
                  <p:embed/>
                  <p:pic>
                    <p:nvPicPr>
                      <p:cNvPr id="9" name="Object 17">
                        <a:extLst>
                          <a:ext uri="{FF2B5EF4-FFF2-40B4-BE49-F238E27FC236}">
                            <a16:creationId xmlns:a16="http://schemas.microsoft.com/office/drawing/2014/main" id="{7BD99B37-0251-433D-A491-420C34277C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60" r="6618" b="10973"/>
                      <a:stretch>
                        <a:fillRect/>
                      </a:stretch>
                    </p:blipFill>
                    <p:spPr bwMode="auto">
                      <a:xfrm>
                        <a:off x="4419600" y="2223019"/>
                        <a:ext cx="4156075" cy="3228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95F8E63-288F-4659-B7FC-A85382A47C25}"/>
              </a:ext>
            </a:extLst>
          </p:cNvPr>
          <p:cNvSpPr/>
          <p:nvPr/>
        </p:nvSpPr>
        <p:spPr>
          <a:xfrm>
            <a:off x="0" y="564954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ПСС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±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ВЫХ 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±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</a:t>
            </a:r>
            <a:endParaRPr lang="en-US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3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" y="13554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линии задержки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DA2CEC-00C9-45E2-B0DE-C5132B03A580}"/>
              </a:ext>
            </a:extLst>
          </p:cNvPr>
          <p:cNvGrpSpPr/>
          <p:nvPr/>
        </p:nvGrpSpPr>
        <p:grpSpPr>
          <a:xfrm>
            <a:off x="1524000" y="2419489"/>
            <a:ext cx="6625779" cy="2013230"/>
            <a:chOff x="1981200" y="2164211"/>
            <a:chExt cx="6625779" cy="201323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FA0379A-A7BD-4F44-8983-361D543D15B3}"/>
                </a:ext>
              </a:extLst>
            </p:cNvPr>
            <p:cNvGrpSpPr/>
            <p:nvPr/>
          </p:nvGrpSpPr>
          <p:grpSpPr>
            <a:xfrm>
              <a:off x="1981200" y="2164211"/>
              <a:ext cx="5199896" cy="1721989"/>
              <a:chOff x="139396" y="-53657"/>
              <a:chExt cx="5200357" cy="1721989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5F646BE-7F9C-42E6-8A22-7984FE2ED7A4}"/>
                  </a:ext>
                </a:extLst>
              </p:cNvPr>
              <p:cNvCxnSpPr/>
              <p:nvPr/>
            </p:nvCxnSpPr>
            <p:spPr>
              <a:xfrm flipH="1">
                <a:off x="2729753" y="954742"/>
                <a:ext cx="23685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 Box 9">
                <a:extLst>
                  <a:ext uri="{FF2B5EF4-FFF2-40B4-BE49-F238E27FC236}">
                    <a16:creationId xmlns:a16="http://schemas.microsoft.com/office/drawing/2014/main" id="{E0A2AAEF-B241-4A8F-BD76-D01FE3FBFE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0906" y="717177"/>
                <a:ext cx="949325" cy="47498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r>
                  <a:rPr lang="ru-RU" sz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Регистр</a:t>
                </a:r>
                <a:endParaRPr lang="en-US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Частоты</a:t>
                </a:r>
                <a:endParaRPr lang="en-US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Text Box 7">
                <a:extLst>
                  <a:ext uri="{FF2B5EF4-FFF2-40B4-BE49-F238E27FC236}">
                    <a16:creationId xmlns:a16="http://schemas.microsoft.com/office/drawing/2014/main" id="{8D16CAA5-F6D0-4C15-BAFC-72D2B0A9F3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602" y="453073"/>
                <a:ext cx="1067435" cy="354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Фазовый</a:t>
                </a:r>
                <a:endParaRPr lang="en-US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Инкремент</a:t>
                </a:r>
                <a:endParaRPr lang="en-US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4" name="Line 3">
                <a:extLst>
                  <a:ext uri="{FF2B5EF4-FFF2-40B4-BE49-F238E27FC236}">
                    <a16:creationId xmlns:a16="http://schemas.microsoft.com/office/drawing/2014/main" id="{992DFE22-0A51-48A7-86FE-20EDF8D2068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4106" y="954742"/>
                <a:ext cx="1077595" cy="25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Line 4">
                <a:extLst>
                  <a:ext uri="{FF2B5EF4-FFF2-40B4-BE49-F238E27FC236}">
                    <a16:creationId xmlns:a16="http://schemas.microsoft.com/office/drawing/2014/main" id="{19635A81-6466-4F88-B0F0-03D1D41BEB7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088341" y="954742"/>
                <a:ext cx="236855" cy="12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Line 6">
                <a:extLst>
                  <a:ext uri="{FF2B5EF4-FFF2-40B4-BE49-F238E27FC236}">
                    <a16:creationId xmlns:a16="http://schemas.microsoft.com/office/drawing/2014/main" id="{29DDA235-DF73-4D94-893D-9F92AABD65C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375647" y="954742"/>
                <a:ext cx="236855" cy="6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220AB7A6-0A4F-4B1D-87A6-37E0420140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1424" y="717177"/>
                <a:ext cx="949960" cy="47498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r>
                  <a:rPr lang="ru-RU" sz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Регистр</a:t>
                </a:r>
                <a:endParaRPr lang="en-US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Фазы</a:t>
                </a:r>
                <a:endParaRPr lang="en-US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B0FB7B5-6C77-40CA-8024-C58BEC00E367}"/>
                  </a:ext>
                </a:extLst>
              </p:cNvPr>
              <p:cNvSpPr/>
              <p:nvPr/>
            </p:nvSpPr>
            <p:spPr>
              <a:xfrm>
                <a:off x="2613212" y="717177"/>
                <a:ext cx="475615" cy="47498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9" name="Line 14">
                <a:extLst>
                  <a:ext uri="{FF2B5EF4-FFF2-40B4-BE49-F238E27FC236}">
                    <a16:creationId xmlns:a16="http://schemas.microsoft.com/office/drawing/2014/main" id="{AE509772-EECA-4D1C-91E4-9D450E844A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271683" y="954742"/>
                <a:ext cx="1068070" cy="25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C98847-AD20-462C-8221-5F75E4D8387B}"/>
                  </a:ext>
                </a:extLst>
              </p:cNvPr>
              <p:cNvSpPr/>
              <p:nvPr/>
            </p:nvSpPr>
            <p:spPr>
              <a:xfrm>
                <a:off x="1187824" y="479612"/>
                <a:ext cx="3561080" cy="11887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241FB00-E114-4B4E-8038-48566FF210FE}"/>
                  </a:ext>
                </a:extLst>
              </p:cNvPr>
              <p:cNvCxnSpPr/>
              <p:nvPr/>
            </p:nvCxnSpPr>
            <p:spPr>
              <a:xfrm rot="5400000" flipH="1" flipV="1">
                <a:off x="4580965" y="905436"/>
                <a:ext cx="117475" cy="1174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094F678-C454-42C1-8029-E983304CC804}"/>
                  </a:ext>
                </a:extLst>
              </p:cNvPr>
              <p:cNvCxnSpPr/>
              <p:nvPr/>
            </p:nvCxnSpPr>
            <p:spPr>
              <a:xfrm rot="5400000" flipH="1" flipV="1">
                <a:off x="1228165" y="896471"/>
                <a:ext cx="117475" cy="1174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2AEA847-5657-45AA-9650-81BFAD5BFFD6}"/>
                  </a:ext>
                </a:extLst>
              </p:cNvPr>
              <p:cNvCxnSpPr/>
              <p:nvPr/>
            </p:nvCxnSpPr>
            <p:spPr>
              <a:xfrm rot="5400000" flipH="1">
                <a:off x="4271682" y="1192307"/>
                <a:ext cx="471805" cy="19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5B6F4B3-8D64-4926-BD09-C348373D6834}"/>
                  </a:ext>
                </a:extLst>
              </p:cNvPr>
              <p:cNvCxnSpPr/>
              <p:nvPr/>
            </p:nvCxnSpPr>
            <p:spPr>
              <a:xfrm rot="5400000" flipH="1" flipV="1">
                <a:off x="3706906" y="1367118"/>
                <a:ext cx="117475" cy="1174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Line 12">
                <a:extLst>
                  <a:ext uri="{FF2B5EF4-FFF2-40B4-BE49-F238E27FC236}">
                    <a16:creationId xmlns:a16="http://schemas.microsoft.com/office/drawing/2014/main" id="{E1FBAA30-D1EA-4869-A947-3BF2F099E16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41812" y="1196789"/>
                <a:ext cx="3810" cy="2355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3061068-CDED-417C-810B-FC903E425E42}"/>
                  </a:ext>
                </a:extLst>
              </p:cNvPr>
              <p:cNvCxnSpPr/>
              <p:nvPr/>
            </p:nvCxnSpPr>
            <p:spPr>
              <a:xfrm flipH="1" flipV="1">
                <a:off x="2846294" y="1425389"/>
                <a:ext cx="1662430" cy="635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2F1A019-508D-493D-AF13-B1EBEAA421D6}"/>
                  </a:ext>
                </a:extLst>
              </p:cNvPr>
              <p:cNvCxnSpPr/>
              <p:nvPr/>
            </p:nvCxnSpPr>
            <p:spPr>
              <a:xfrm rot="5400000" flipH="1">
                <a:off x="2731994" y="952501"/>
                <a:ext cx="23749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Line 12">
                <a:extLst>
                  <a:ext uri="{FF2B5EF4-FFF2-40B4-BE49-F238E27FC236}">
                    <a16:creationId xmlns:a16="http://schemas.microsoft.com/office/drawing/2014/main" id="{D5EB46B4-CBBC-4A38-9115-63436829FB7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796553" y="237565"/>
                <a:ext cx="1868" cy="4760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18C5E16-0702-4A35-BA5C-9A4299C07D1E}"/>
                  </a:ext>
                </a:extLst>
              </p:cNvPr>
              <p:cNvCxnSpPr/>
              <p:nvPr/>
            </p:nvCxnSpPr>
            <p:spPr>
              <a:xfrm flipH="1">
                <a:off x="354106" y="237565"/>
                <a:ext cx="3440766" cy="93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 Box 7">
                    <a:extLst>
                      <a:ext uri="{FF2B5EF4-FFF2-40B4-BE49-F238E27FC236}">
                        <a16:creationId xmlns:a16="http://schemas.microsoft.com/office/drawing/2014/main" id="{15F8475F-1BC6-4447-807C-AF1F555A8F3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9396" y="-53657"/>
                    <a:ext cx="1067435" cy="354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такт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 Box 7">
                    <a:extLst>
                      <a:ext uri="{FF2B5EF4-FFF2-40B4-BE49-F238E27FC236}">
                        <a16:creationId xmlns:a16="http://schemas.microsoft.com/office/drawing/2014/main" id="{15F8475F-1BC6-4447-807C-AF1F555A8F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9396" y="-53657"/>
                    <a:ext cx="1067435" cy="3543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5" name="Text Box 9">
              <a:extLst>
                <a:ext uri="{FF2B5EF4-FFF2-40B4-BE49-F238E27FC236}">
                  <a16:creationId xmlns:a16="http://schemas.microsoft.com/office/drawing/2014/main" id="{94F9A567-1AD5-43FC-BC45-0FFE767FC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1096" y="2931405"/>
              <a:ext cx="949876" cy="4749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ru-RU" sz="600" dirty="0"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</a:rPr>
                <a:t>ПЗУ</a:t>
              </a:r>
              <a:endPara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6" name="Line 14">
              <a:extLst>
                <a:ext uri="{FF2B5EF4-FFF2-40B4-BE49-F238E27FC236}">
                  <a16:creationId xmlns:a16="http://schemas.microsoft.com/office/drawing/2014/main" id="{17DA7D91-3056-4E05-B7B8-5C74EF82B0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30972" y="3921029"/>
              <a:ext cx="4760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Text Box 9">
              <a:extLst>
                <a:ext uri="{FF2B5EF4-FFF2-40B4-BE49-F238E27FC236}">
                  <a16:creationId xmlns:a16="http://schemas.microsoft.com/office/drawing/2014/main" id="{B896835F-2A0B-4C95-9FB3-AC79465F3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892" y="3702461"/>
              <a:ext cx="949876" cy="4749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</a:rPr>
                <a:t>Линия задержки</a:t>
              </a:r>
              <a:endPara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5" name="Line 12">
              <a:extLst>
                <a:ext uri="{FF2B5EF4-FFF2-40B4-BE49-F238E27FC236}">
                  <a16:creationId xmlns:a16="http://schemas.microsoft.com/office/drawing/2014/main" id="{4095C304-A82E-4BD3-95A4-77DE7372595C}"/>
                </a:ext>
              </a:extLst>
            </p:cNvPr>
            <p:cNvCxnSpPr>
              <a:cxnSpLocks noChangeShapeType="1"/>
              <a:endCxn id="64" idx="0"/>
            </p:cNvCxnSpPr>
            <p:nvPr/>
          </p:nvCxnSpPr>
          <p:spPr bwMode="auto">
            <a:xfrm>
              <a:off x="7646298" y="3406907"/>
              <a:ext cx="1532" cy="2955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A6D65D8-24DE-4B2A-8DA7-48ABB0EB7542}"/>
                </a:ext>
              </a:extLst>
            </p:cNvPr>
            <p:cNvCxnSpPr/>
            <p:nvPr/>
          </p:nvCxnSpPr>
          <p:spPr>
            <a:xfrm rot="5400000" flipH="1" flipV="1">
              <a:off x="7587560" y="3467516"/>
              <a:ext cx="117475" cy="1174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e 4">
              <a:extLst>
                <a:ext uri="{FF2B5EF4-FFF2-40B4-BE49-F238E27FC236}">
                  <a16:creationId xmlns:a16="http://schemas.microsoft.com/office/drawing/2014/main" id="{4775852C-A181-4F36-AF92-8F748B54F4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927854" y="3920628"/>
              <a:ext cx="236834" cy="1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EC01458-BE07-4185-BF12-225441FBEC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25889" y="3168895"/>
              <a:ext cx="1" cy="7451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7169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355475"/>
            <a:ext cx="91814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вычислительный синтезатор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4713047-28EA-499C-BA72-FC93EBC34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1" y="2176619"/>
            <a:ext cx="9144000" cy="242856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BB8E5DA-4321-4DF7-A81B-051C55E0612C}"/>
              </a:ext>
            </a:extLst>
          </p:cNvPr>
          <p:cNvSpPr/>
          <p:nvPr/>
        </p:nvSpPr>
        <p:spPr>
          <a:xfrm>
            <a:off x="5029200" y="3715725"/>
            <a:ext cx="76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</a:rPr>
              <a:t>ПЛИС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B8A1ED-DC67-44B7-B52C-20BDF7791A60}"/>
              </a:ext>
            </a:extLst>
          </p:cNvPr>
          <p:cNvSpPr/>
          <p:nvPr/>
        </p:nvSpPr>
        <p:spPr>
          <a:xfrm>
            <a:off x="0" y="569964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</a:rPr>
              <a:t>Использование раздельных ПЛИС и ЦАП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1FD95F-64FB-4F37-9878-F0D1BBE95C3C}"/>
              </a:ext>
            </a:extLst>
          </p:cNvPr>
          <p:cNvGrpSpPr/>
          <p:nvPr/>
        </p:nvGrpSpPr>
        <p:grpSpPr>
          <a:xfrm>
            <a:off x="1219200" y="2819400"/>
            <a:ext cx="4724400" cy="1143000"/>
            <a:chOff x="1219200" y="2819400"/>
            <a:chExt cx="4724400" cy="1143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3342FCD-B9D9-4D23-B5ED-6A3ECA89BBEC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2819400"/>
              <a:ext cx="4724400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5206BF-437D-4D39-ACDA-3027C8868D07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0" y="2819400"/>
              <a:ext cx="0" cy="114300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67468BF-3FF4-4D5D-9112-06500383FCFA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2819400"/>
              <a:ext cx="0" cy="7620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08D166B-AC62-44B6-B0B5-B89400C8DE86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76200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C0C75D-AD06-402E-BD75-1EC441153EF5}"/>
              </a:ext>
            </a:extLst>
          </p:cNvPr>
          <p:cNvGrpSpPr/>
          <p:nvPr/>
        </p:nvGrpSpPr>
        <p:grpSpPr>
          <a:xfrm>
            <a:off x="1295400" y="2743200"/>
            <a:ext cx="4724400" cy="1143000"/>
            <a:chOff x="1219200" y="2819400"/>
            <a:chExt cx="4724400" cy="1143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CF2D4D-0593-4315-B26A-36784F1204EF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2819400"/>
              <a:ext cx="4724400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5C38E37-2925-440A-B73A-26DA1727E4F0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0" y="2819400"/>
              <a:ext cx="0" cy="114300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EB8BA7-F53A-4EE6-B63F-FBBEE35075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2819400"/>
              <a:ext cx="0" cy="7620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AEA0D1A-B0CA-46FA-B71A-7A9B224EA824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76200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7766CA2-F2EF-41BD-8731-346B390953F6}"/>
              </a:ext>
            </a:extLst>
          </p:cNvPr>
          <p:cNvGrpSpPr/>
          <p:nvPr/>
        </p:nvGrpSpPr>
        <p:grpSpPr>
          <a:xfrm>
            <a:off x="1371600" y="2667000"/>
            <a:ext cx="4724400" cy="1143000"/>
            <a:chOff x="1219200" y="2819400"/>
            <a:chExt cx="4724400" cy="1143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99C379B-32DE-4B4C-81F6-7E3E90CCD746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2819400"/>
              <a:ext cx="4724400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02714EA-2F0D-44C0-B3FB-5814A4C099EC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0" y="2819400"/>
              <a:ext cx="0" cy="114300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C1A381D-E837-4A2C-B2A8-0D4DED5C960F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2819400"/>
              <a:ext cx="0" cy="7620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FD3D230-8000-4F9C-8FD4-037BBE51AB5F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76200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0AFAE40-CE24-4130-A743-3247BF35EB77}"/>
              </a:ext>
            </a:extLst>
          </p:cNvPr>
          <p:cNvSpPr/>
          <p:nvPr/>
        </p:nvSpPr>
        <p:spPr>
          <a:xfrm>
            <a:off x="5334000" y="4519626"/>
            <a:ext cx="3754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a typeface="Times New Roman" panose="02020603050405020304" pitchFamily="18" charset="0"/>
              </a:rPr>
              <a:t>AD916x  </a:t>
            </a:r>
            <a:r>
              <a:rPr lang="ru-RU" sz="2000" dirty="0">
                <a:ea typeface="Times New Roman" panose="02020603050405020304" pitchFamily="18" charset="0"/>
              </a:rPr>
              <a:t>         </a:t>
            </a:r>
            <a:r>
              <a:rPr lang="en-US" sz="2000" dirty="0">
                <a:ea typeface="Times New Roman" panose="02020603050405020304" pitchFamily="18" charset="0"/>
              </a:rPr>
              <a:t>6 GSPS</a:t>
            </a:r>
            <a:r>
              <a:rPr lang="ru-RU" sz="2000" dirty="0">
                <a:ea typeface="Times New Roman" panose="02020603050405020304" pitchFamily="18" charset="0"/>
              </a:rPr>
              <a:t>, 16 бит</a:t>
            </a:r>
            <a:r>
              <a:rPr lang="en-US" sz="2000" dirty="0">
                <a:ea typeface="Times New Roman" panose="02020603050405020304" pitchFamily="18" charset="0"/>
              </a:rPr>
              <a:t>  ADI</a:t>
            </a:r>
            <a:endParaRPr lang="ru-RU" sz="2000" dirty="0">
              <a:ea typeface="Times New Roman" panose="02020603050405020304" pitchFamily="18" charset="0"/>
            </a:endParaRPr>
          </a:p>
          <a:p>
            <a:r>
              <a:rPr lang="en-US" sz="2000" dirty="0"/>
              <a:t>EV12DS460A</a:t>
            </a:r>
            <a:r>
              <a:rPr lang="ru-RU" sz="2000" dirty="0"/>
              <a:t>  6 </a:t>
            </a:r>
            <a:r>
              <a:rPr lang="en-US" sz="2000" dirty="0"/>
              <a:t>GSPS</a:t>
            </a:r>
            <a:r>
              <a:rPr lang="ru-RU" sz="2000" dirty="0"/>
              <a:t>, 12 бит  </a:t>
            </a:r>
            <a:r>
              <a:rPr lang="en-US" sz="2000" dirty="0"/>
              <a:t>e2V</a:t>
            </a:r>
            <a:r>
              <a:rPr lang="ru-RU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4841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355475"/>
            <a:ext cx="91814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вычислительный синтезатор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80AF9BA-EE46-4863-A87B-7C60CB2EC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9800"/>
            <a:ext cx="9144000" cy="41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82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4000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Косвенный синтез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9C5AA31-B73A-47EF-9691-E70204723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286000"/>
            <a:ext cx="4953000" cy="2042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98ACE7-B8AF-4761-BD84-C1775EDDE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893" y="4312811"/>
            <a:ext cx="1700213" cy="52822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7629635-F329-4C8F-97BA-4C64BA4B44C7}"/>
              </a:ext>
            </a:extLst>
          </p:cNvPr>
          <p:cNvSpPr/>
          <p:nvPr/>
        </p:nvSpPr>
        <p:spPr>
          <a:xfrm>
            <a:off x="0" y="569964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</a:rPr>
              <a:t>Синтезатор на основе ФАПЧ</a:t>
            </a:r>
          </a:p>
        </p:txBody>
      </p:sp>
    </p:spTree>
    <p:extLst>
      <p:ext uri="{BB962C8B-B14F-4D97-AF65-F5344CB8AC3E}">
        <p14:creationId xmlns:p14="http://schemas.microsoft.com/office/powerpoint/2010/main" val="914433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-4894" y="6584156"/>
            <a:ext cx="9148894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Фазовые шумы в синтезаторе c ФАПЧ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D15D74-F431-400D-BB5D-DC7E64DE3E90}"/>
              </a:ext>
            </a:extLst>
          </p:cNvPr>
          <p:cNvGrpSpPr/>
          <p:nvPr/>
        </p:nvGrpSpPr>
        <p:grpSpPr>
          <a:xfrm>
            <a:off x="1524000" y="2438400"/>
            <a:ext cx="7182839" cy="3280382"/>
            <a:chOff x="2133600" y="2209800"/>
            <a:chExt cx="7182839" cy="328038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4D066B0-7472-4D1F-9F43-59672BB24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2209800"/>
              <a:ext cx="5638800" cy="328038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1CF23C6-F58A-4973-991B-CB8699AF0861}"/>
                    </a:ext>
                  </a:extLst>
                </p:cNvPr>
                <p:cNvSpPr/>
                <p:nvPr/>
              </p:nvSpPr>
              <p:spPr>
                <a:xfrm>
                  <a:off x="7467600" y="3849991"/>
                  <a:ext cx="1848839" cy="3271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i="0">
                                <a:latin typeface="Cambria Math" panose="02040503050406030204" pitchFamily="18" charset="0"/>
                              </a:rPr>
                              <m:t>фапч</m:t>
                            </m:r>
                          </m:sub>
                        </m:sSub>
                        <m:r>
                          <a:rPr lang="en-US" sz="1400" i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i="0">
                                <a:latin typeface="Cambria Math" panose="02040503050406030204" pitchFamily="18" charset="0"/>
                              </a:rPr>
                              <m:t>ФД</m:t>
                            </m:r>
                          </m:sub>
                        </m:sSub>
                        <m:r>
                          <a:rPr lang="en-US" sz="1400" i="0">
                            <a:latin typeface="Cambria Math" panose="02040503050406030204" pitchFamily="18" charset="0"/>
                          </a:rPr>
                          <m:t>+20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𝑙𝑔𝑁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1CF23C6-F58A-4973-991B-CB8699AF08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00" y="3849991"/>
                  <a:ext cx="1848839" cy="327141"/>
                </a:xfrm>
                <a:prstGeom prst="rect">
                  <a:avLst/>
                </a:prstGeom>
                <a:blipFill>
                  <a:blip r:embed="rId5"/>
                  <a:stretch>
                    <a:fillRect b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7663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84156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Фазовые шумы в синтезаторе c ФАПЧ</a:t>
            </a:r>
            <a:endParaRPr lang="en-US" sz="1600" b="1" dirty="0">
              <a:solidFill>
                <a:srgbClr val="9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9EAF8BF-6E9F-40C2-8C83-ADB277E6B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21" y="2258646"/>
            <a:ext cx="4991908" cy="3586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8D50F1-CC1F-4778-BA96-556259EFF046}"/>
                  </a:ext>
                </a:extLst>
              </p:cNvPr>
              <p:cNvSpPr/>
              <p:nvPr/>
            </p:nvSpPr>
            <p:spPr>
              <a:xfrm>
                <a:off x="6019800" y="3326791"/>
                <a:ext cx="25908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вых</m:t>
                        </m:r>
                      </m:sub>
                    </m:sSub>
                  </m:oMath>
                </a14:m>
                <a:r>
                  <a:rPr lang="en-US" altLang="en-US" sz="2000" dirty="0">
                    <a:cs typeface="Arial" panose="020B0604020202020204" pitchFamily="34" charset="0"/>
                  </a:rPr>
                  <a:t> = 10 </a:t>
                </a:r>
                <a:r>
                  <a:rPr lang="ru-RU" altLang="en-US" sz="2000" dirty="0">
                    <a:cs typeface="Arial" panose="020B0604020202020204" pitchFamily="34" charset="0"/>
                  </a:rPr>
                  <a:t>ГГц</a:t>
                </a:r>
                <a:endParaRPr lang="en-US" altLang="en-US" sz="2000" dirty="0"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ru-RU" altLang="en-US" sz="2000" dirty="0"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ФД</m:t>
                        </m:r>
                      </m:sub>
                    </m:sSub>
                  </m:oMath>
                </a14:m>
                <a:r>
                  <a:rPr lang="en-US" altLang="en-US" sz="2000" dirty="0">
                    <a:cs typeface="Arial" panose="020B0604020202020204" pitchFamily="34" charset="0"/>
                  </a:rPr>
                  <a:t> = 1 </a:t>
                </a:r>
                <a:r>
                  <a:rPr lang="ru-RU" altLang="en-US" sz="2000" dirty="0">
                    <a:cs typeface="Arial" panose="020B0604020202020204" pitchFamily="34" charset="0"/>
                  </a:rPr>
                  <a:t>МГц</a:t>
                </a:r>
                <a:endParaRPr lang="en-US" altLang="en-US" sz="2000" dirty="0"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ru-RU" altLang="en-US" sz="2000" dirty="0"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000" dirty="0">
                    <a:cs typeface="Arial" panose="020B0604020202020204" pitchFamily="34" charset="0"/>
                  </a:rPr>
                  <a:t>N = 10000</a:t>
                </a:r>
                <a:r>
                  <a:rPr lang="ru-RU" altLang="en-US" sz="2000" dirty="0">
                    <a:cs typeface="Arial" panose="020B0604020202020204" pitchFamily="34" charset="0"/>
                  </a:rPr>
                  <a:t> (</a:t>
                </a:r>
                <a:r>
                  <a:rPr lang="en-US" altLang="en-US" sz="2000" dirty="0">
                    <a:cs typeface="Arial" panose="020B0604020202020204" pitchFamily="34" charset="0"/>
                  </a:rPr>
                  <a:t>80 dB</a:t>
                </a:r>
                <a:r>
                  <a:rPr lang="ru-RU" altLang="en-US" sz="2000" dirty="0">
                    <a:cs typeface="Arial" panose="020B0604020202020204" pitchFamily="34" charset="0"/>
                  </a:rPr>
                  <a:t>!)</a:t>
                </a:r>
                <a:r>
                  <a:rPr lang="en-US" altLang="en-US" sz="2000" dirty="0"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8D50F1-CC1F-4778-BA96-556259EFF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326791"/>
                <a:ext cx="2590800" cy="1477328"/>
              </a:xfrm>
              <a:prstGeom prst="rect">
                <a:avLst/>
              </a:prstGeom>
              <a:blipFill>
                <a:blip r:embed="rId5"/>
                <a:stretch>
                  <a:fillRect l="-2588" t="-4545"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00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84156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sp>
        <p:nvSpPr>
          <p:cNvPr id="51" name="Rectangle 3">
            <a:extLst>
              <a:ext uri="{FF2B5EF4-FFF2-40B4-BE49-F238E27FC236}">
                <a16:creationId xmlns:a16="http://schemas.microsoft.com/office/drawing/2014/main" id="{F7387520-B0B6-47EF-92A0-A9A69B68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55475"/>
            <a:ext cx="91814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синтезируемого сигнала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503633-8CA5-4DAD-838D-D5AD43D8BBCE}"/>
              </a:ext>
            </a:extLst>
          </p:cNvPr>
          <p:cNvGrpSpPr/>
          <p:nvPr/>
        </p:nvGrpSpPr>
        <p:grpSpPr>
          <a:xfrm>
            <a:off x="609600" y="1987947"/>
            <a:ext cx="7848601" cy="4260453"/>
            <a:chOff x="609600" y="1781175"/>
            <a:chExt cx="7848601" cy="4260453"/>
          </a:xfrm>
        </p:grpSpPr>
        <p:grpSp>
          <p:nvGrpSpPr>
            <p:cNvPr id="15" name="Group 50"/>
            <p:cNvGrpSpPr>
              <a:grpSpLocks/>
            </p:cNvGrpSpPr>
            <p:nvPr/>
          </p:nvGrpSpPr>
          <p:grpSpPr bwMode="auto">
            <a:xfrm>
              <a:off x="609600" y="1781175"/>
              <a:ext cx="7848601" cy="2092325"/>
              <a:chOff x="486" y="1339"/>
              <a:chExt cx="4944" cy="1318"/>
            </a:xfrm>
          </p:grpSpPr>
          <p:sp>
            <p:nvSpPr>
              <p:cNvPr id="21" name="Line 3"/>
              <p:cNvSpPr>
                <a:spLocks noChangeShapeType="1"/>
              </p:cNvSpPr>
              <p:nvPr/>
            </p:nvSpPr>
            <p:spPr bwMode="auto">
              <a:xfrm>
                <a:off x="726" y="184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4"/>
              <p:cNvSpPr>
                <a:spLocks noChangeShapeType="1"/>
              </p:cNvSpPr>
              <p:nvPr/>
            </p:nvSpPr>
            <p:spPr bwMode="auto">
              <a:xfrm>
                <a:off x="4095" y="184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5"/>
              <p:cNvSpPr>
                <a:spLocks noChangeShapeType="1"/>
              </p:cNvSpPr>
              <p:nvPr/>
            </p:nvSpPr>
            <p:spPr bwMode="auto">
              <a:xfrm>
                <a:off x="4575" y="184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6"/>
              <p:cNvSpPr>
                <a:spLocks noChangeShapeType="1"/>
              </p:cNvSpPr>
              <p:nvPr/>
            </p:nvSpPr>
            <p:spPr bwMode="auto">
              <a:xfrm>
                <a:off x="4479" y="184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>
                <a:off x="4383" y="184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8"/>
              <p:cNvSpPr>
                <a:spLocks noChangeShapeType="1"/>
              </p:cNvSpPr>
              <p:nvPr/>
            </p:nvSpPr>
            <p:spPr bwMode="auto">
              <a:xfrm>
                <a:off x="4287" y="184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9"/>
              <p:cNvSpPr>
                <a:spLocks noChangeShapeType="1"/>
              </p:cNvSpPr>
              <p:nvPr/>
            </p:nvSpPr>
            <p:spPr bwMode="auto">
              <a:xfrm>
                <a:off x="4191" y="184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>
                <a:off x="4671" y="184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11"/>
              <p:cNvSpPr>
                <a:spLocks noChangeShapeType="1"/>
              </p:cNvSpPr>
              <p:nvPr/>
            </p:nvSpPr>
            <p:spPr bwMode="auto">
              <a:xfrm>
                <a:off x="5151" y="184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12"/>
              <p:cNvSpPr>
                <a:spLocks noChangeShapeType="1"/>
              </p:cNvSpPr>
              <p:nvPr/>
            </p:nvSpPr>
            <p:spPr bwMode="auto">
              <a:xfrm>
                <a:off x="5055" y="184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13"/>
              <p:cNvSpPr>
                <a:spLocks noChangeShapeType="1"/>
              </p:cNvSpPr>
              <p:nvPr/>
            </p:nvSpPr>
            <p:spPr bwMode="auto">
              <a:xfrm>
                <a:off x="4959" y="184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14"/>
              <p:cNvSpPr>
                <a:spLocks noChangeShapeType="1"/>
              </p:cNvSpPr>
              <p:nvPr/>
            </p:nvSpPr>
            <p:spPr bwMode="auto">
              <a:xfrm>
                <a:off x="4863" y="184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5"/>
              <p:cNvSpPr>
                <a:spLocks noChangeShapeType="1"/>
              </p:cNvSpPr>
              <p:nvPr/>
            </p:nvSpPr>
            <p:spPr bwMode="auto">
              <a:xfrm>
                <a:off x="4767" y="184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1590" y="1704"/>
                <a:ext cx="1680" cy="81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Text Box 17"/>
              <p:cNvSpPr txBox="1">
                <a:spLocks noChangeArrowheads="1"/>
              </p:cNvSpPr>
              <p:nvPr/>
            </p:nvSpPr>
            <p:spPr bwMode="auto">
              <a:xfrm>
                <a:off x="1590" y="1704"/>
                <a:ext cx="1680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2A4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en-US" sz="2000" dirty="0"/>
              </a:p>
              <a:p>
                <a:pPr algn="ctr">
                  <a:spcBef>
                    <a:spcPct val="50000"/>
                  </a:spcBef>
                </a:pPr>
                <a:r>
                  <a:rPr lang="ru-RU" altLang="en-US" sz="2000" dirty="0">
                    <a:solidFill>
                      <a:sysClr val="windowText" lastClr="000000"/>
                    </a:solidFill>
                  </a:rPr>
                  <a:t>Синтезатор Частот</a:t>
                </a:r>
                <a:endParaRPr lang="en-US" altLang="en-US" sz="2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AutoShape 18"/>
              <p:cNvSpPr>
                <a:spLocks noChangeArrowheads="1"/>
              </p:cNvSpPr>
              <p:nvPr/>
            </p:nvSpPr>
            <p:spPr bwMode="auto">
              <a:xfrm>
                <a:off x="966" y="2088"/>
                <a:ext cx="456" cy="96"/>
              </a:xfrm>
              <a:prstGeom prst="rightArrow">
                <a:avLst>
                  <a:gd name="adj1" fmla="val 50000"/>
                  <a:gd name="adj2" fmla="val 118750"/>
                </a:avLst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utoShape 19"/>
              <p:cNvSpPr>
                <a:spLocks noChangeArrowheads="1"/>
              </p:cNvSpPr>
              <p:nvPr/>
            </p:nvSpPr>
            <p:spPr bwMode="auto">
              <a:xfrm>
                <a:off x="3462" y="2088"/>
                <a:ext cx="456" cy="96"/>
              </a:xfrm>
              <a:prstGeom prst="rightArrow">
                <a:avLst>
                  <a:gd name="adj1" fmla="val 50000"/>
                  <a:gd name="adj2" fmla="val 118750"/>
                </a:avLst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6" y="2424"/>
                    <a:ext cx="480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0082A4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ОПОР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1400" dirty="0"/>
                  </a:p>
                </p:txBody>
              </p:sp>
            </mc:Choice>
            <mc:Fallback xmlns="">
              <p:sp>
                <p:nvSpPr>
                  <p:cNvPr id="38" name="Text 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86" y="2424"/>
                    <a:ext cx="480" cy="19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8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82A4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91" y="2424"/>
                    <a:ext cx="1539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0082A4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i="1" dirty="0"/>
                      <a:t>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МИН</m:t>
                            </m:r>
                          </m:sub>
                        </m:sSub>
                      </m:oMath>
                    </a14:m>
                    <a:r>
                      <a:rPr lang="en-US" altLang="en-US" sz="1400" i="1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М</m:t>
                            </m:r>
                            <m:r>
                              <a:rPr lang="ru-RU" sz="1400" b="0" i="1" smtClean="0">
                                <a:latin typeface="Cambria Math" panose="02040503050406030204" pitchFamily="18" charset="0"/>
                              </a:rPr>
                              <m:t>АКС</m:t>
                            </m:r>
                          </m:sub>
                        </m:sSub>
                      </m:oMath>
                    </a14:m>
                    <a:endParaRPr lang="en-US" altLang="en-US" sz="1400" dirty="0"/>
                  </a:p>
                </p:txBody>
              </p:sp>
            </mc:Choice>
            <mc:Fallback xmlns="">
              <p:sp>
                <p:nvSpPr>
                  <p:cNvPr id="39" name="Text 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891" y="2424"/>
                    <a:ext cx="1539" cy="23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3333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82A4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Line 23"/>
              <p:cNvSpPr>
                <a:spLocks noChangeShapeType="1"/>
              </p:cNvSpPr>
              <p:nvPr/>
            </p:nvSpPr>
            <p:spPr bwMode="auto">
              <a:xfrm flipV="1">
                <a:off x="4187" y="157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24"/>
              <p:cNvSpPr>
                <a:spLocks noChangeShapeType="1"/>
              </p:cNvSpPr>
              <p:nvPr/>
            </p:nvSpPr>
            <p:spPr bwMode="auto">
              <a:xfrm flipV="1">
                <a:off x="4283" y="157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>
                <a:off x="4283" y="16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H="1">
                <a:off x="4091" y="16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>
                <a:off x="4187" y="16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28"/>
              <p:cNvSpPr txBox="1">
                <a:spLocks noChangeArrowheads="1"/>
              </p:cNvSpPr>
              <p:nvPr/>
            </p:nvSpPr>
            <p:spPr bwMode="auto">
              <a:xfrm>
                <a:off x="3995" y="1339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2A4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dirty="0"/>
                  <a:t>   </a:t>
                </a:r>
                <a:r>
                  <a:rPr lang="en-US" altLang="en-US" dirty="0">
                    <a:sym typeface="Symbol" panose="05050102010706020507" pitchFamily="18" charset="2"/>
                  </a:rPr>
                  <a:t></a:t>
                </a:r>
                <a:r>
                  <a:rPr lang="en-US" altLang="en-US" i="1" dirty="0"/>
                  <a:t>f</a:t>
                </a:r>
                <a:endParaRPr lang="en-US" altLang="en-US" sz="1400" i="1" dirty="0"/>
              </a:p>
            </p:txBody>
          </p:sp>
        </p:grpSp>
        <p:sp>
          <p:nvSpPr>
            <p:cNvPr id="52" name="AutoShape 52">
              <a:extLst>
                <a:ext uri="{FF2B5EF4-FFF2-40B4-BE49-F238E27FC236}">
                  <a16:creationId xmlns:a16="http://schemas.microsoft.com/office/drawing/2014/main" id="{9720F13E-7AE7-4B53-BB35-7FD30525B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0" y="4427140"/>
              <a:ext cx="3057525" cy="1614488"/>
            </a:xfrm>
            <a:prstGeom prst="wedgeEllipseCallout">
              <a:avLst>
                <a:gd name="adj1" fmla="val 80218"/>
                <a:gd name="adj2" fmla="val -105097"/>
              </a:avLst>
            </a:prstGeom>
            <a:solidFill>
              <a:srgbClr val="FFFF00">
                <a:alpha val="5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3" name="Object 51">
                  <a:extLst>
                    <a:ext uri="{FF2B5EF4-FFF2-40B4-BE49-F238E27FC236}">
                      <a16:creationId xmlns:a16="http://schemas.microsoft.com/office/drawing/2014/main" id="{F4DBAA61-A327-42C9-AAA8-C51EB4F1CB2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66276059"/>
                    </p:ext>
                  </p:extLst>
                </p:nvPr>
              </p:nvGraphicFramePr>
              <p:xfrm>
                <a:off x="4204493" y="4304903"/>
                <a:ext cx="2039938" cy="1584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621" name="SoftPlot Measurement" r:id="rId7" imgW="12211200" imgH="7448400" progId="SoftPlot.Measurement.6">
                        <p:embed/>
                      </p:oleObj>
                    </mc:Choice>
                    <mc:Fallback>
                      <p:oleObj name="SoftPlot Measurement" r:id="rId7" imgW="12211200" imgH="7448400" progId="SoftPlot.Measurement.6">
                        <p:embed/>
                        <p:pic>
                          <p:nvPicPr>
                            <p:cNvPr id="16" name="Object 5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 l="23428" t="10713" r="42455" b="26898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04493" y="4304903"/>
                              <a:ext cx="2039938" cy="15843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0082A4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 algn="ctr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3" name="Object 51">
                  <a:extLst>
                    <a:ext uri="{FF2B5EF4-FFF2-40B4-BE49-F238E27FC236}">
                      <a16:creationId xmlns:a16="http://schemas.microsoft.com/office/drawing/2014/main" id="{F4DBAA61-A327-42C9-AAA8-C51EB4F1CB2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66276059"/>
                    </p:ext>
                  </p:extLst>
                </p:nvPr>
              </p:nvGraphicFramePr>
              <p:xfrm>
                <a:off x="4204493" y="4304903"/>
                <a:ext cx="2039938" cy="1584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13" name="SoftPlot Measurement" r:id="rId9" imgW="12211200" imgH="7448400" progId="SoftPlot.Measurement.6">
                        <p:embed/>
                      </p:oleObj>
                    </mc:Choice>
                    <mc:Fallback>
                      <p:oleObj name="SoftPlot Measurement" r:id="rId9" imgW="12211200" imgH="7448400" progId="SoftPlot.Measurement.6">
                        <p:embed/>
                        <p:pic>
                          <p:nvPicPr>
                            <p:cNvPr id="16" name="Object 5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23428" t="10713" r="42455" b="26898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04493" y="4304903"/>
                              <a:ext cx="2039938" cy="15843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0082A4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56" name="Text Box 3">
              <a:extLst>
                <a:ext uri="{FF2B5EF4-FFF2-40B4-BE49-F238E27FC236}">
                  <a16:creationId xmlns:a16="http://schemas.microsoft.com/office/drawing/2014/main" id="{CC71AA30-D5A0-4518-9A75-B313B931B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1471" y="4745404"/>
              <a:ext cx="20955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2A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en-US" sz="2000" dirty="0">
                  <a:latin typeface="+mn-lt"/>
                </a:rPr>
                <a:t>Фазовый шум</a:t>
              </a:r>
              <a:endParaRPr lang="en-US" altLang="en-US" sz="2000" dirty="0">
                <a:latin typeface="+mn-lt"/>
              </a:endParaRPr>
            </a:p>
          </p:txBody>
        </p:sp>
        <p:sp>
          <p:nvSpPr>
            <p:cNvPr id="57" name="Text Box 3">
              <a:extLst>
                <a:ext uri="{FF2B5EF4-FFF2-40B4-BE49-F238E27FC236}">
                  <a16:creationId xmlns:a16="http://schemas.microsoft.com/office/drawing/2014/main" id="{1025C9A1-8E39-4109-BA36-50F3C09611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9397" y="4791124"/>
              <a:ext cx="108585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2A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en-US" sz="2000" dirty="0">
                  <a:latin typeface="+mn-lt"/>
                </a:rPr>
                <a:t>ПСС</a:t>
              </a:r>
              <a:endParaRPr lang="en-US" altLang="en-US" sz="2000" dirty="0">
                <a:latin typeface="+mn-lt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F769510-2DDB-4E00-B136-E5664A0246DE}"/>
                </a:ext>
              </a:extLst>
            </p:cNvPr>
            <p:cNvCxnSpPr>
              <a:cxnSpLocks/>
            </p:cNvCxnSpPr>
            <p:nvPr/>
          </p:nvCxnSpPr>
          <p:spPr>
            <a:xfrm>
              <a:off x="3398241" y="4976268"/>
              <a:ext cx="1630959" cy="546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DB06861-48EF-4D38-8BB5-9E20EF80C3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5051028"/>
              <a:ext cx="1138018" cy="504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6867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84156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частоты сравнения фазового детектора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6F3C59D-ACD4-4464-82A1-8D1C43959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896" y="2438400"/>
            <a:ext cx="701931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22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84156"/>
            <a:ext cx="9144182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дробного делителя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667AE64-B152-450F-AE1B-18DEEF164458}"/>
              </a:ext>
            </a:extLst>
          </p:cNvPr>
          <p:cNvGrpSpPr/>
          <p:nvPr/>
        </p:nvGrpSpPr>
        <p:grpSpPr>
          <a:xfrm>
            <a:off x="838200" y="2819400"/>
            <a:ext cx="8004400" cy="2101361"/>
            <a:chOff x="838200" y="2819400"/>
            <a:chExt cx="8004400" cy="210136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F1DA2B8-E415-4AF5-9915-1AD6ECD17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879657"/>
              <a:ext cx="2619375" cy="137205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38A9BC-0CC0-4AD8-AF90-C84AE7B0077A}"/>
                </a:ext>
              </a:extLst>
            </p:cNvPr>
            <p:cNvSpPr/>
            <p:nvPr/>
          </p:nvSpPr>
          <p:spPr>
            <a:xfrm>
              <a:off x="955608" y="3138152"/>
              <a:ext cx="5389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Arial" panose="020B0604020202020204" pitchFamily="34" charset="0"/>
                </a:rPr>
                <a:t>6</a:t>
              </a:r>
              <a:r>
                <a:rPr lang="en-US" sz="1600" dirty="0">
                  <a:latin typeface="Arial" panose="020B0604020202020204" pitchFamily="34" charset="0"/>
                </a:rPr>
                <a:t>0</a:t>
              </a:r>
              <a:endParaRPr lang="ru-RU" sz="1600" dirty="0"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D8730CC-14D5-4191-9D24-1E6902EAE9BC}"/>
                </a:ext>
              </a:extLst>
            </p:cNvPr>
            <p:cNvSpPr/>
            <p:nvPr/>
          </p:nvSpPr>
          <p:spPr>
            <a:xfrm>
              <a:off x="2363464" y="2819400"/>
              <a:ext cx="5389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</a:rPr>
                <a:t>30</a:t>
              </a:r>
              <a:endParaRPr lang="ru-RU" sz="1600" dirty="0">
                <a:latin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30B7F3-270D-40D1-AE6E-FF78B964ADAE}"/>
                </a:ext>
              </a:extLst>
            </p:cNvPr>
            <p:cNvSpPr/>
            <p:nvPr/>
          </p:nvSpPr>
          <p:spPr>
            <a:xfrm>
              <a:off x="2363464" y="3535555"/>
              <a:ext cx="5389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</a:rPr>
                <a:t>20</a:t>
              </a:r>
              <a:endParaRPr lang="ru-RU" sz="16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EABEC1-260A-4BE1-B3E2-F7545AFB9C02}"/>
                </a:ext>
              </a:extLst>
            </p:cNvPr>
            <p:cNvSpPr/>
            <p:nvPr/>
          </p:nvSpPr>
          <p:spPr>
            <a:xfrm>
              <a:off x="3206195" y="3863385"/>
              <a:ext cx="31233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</a:rPr>
                <a:t>1</a:t>
              </a:r>
              <a:r>
                <a:rPr lang="ru-RU" sz="2000" dirty="0">
                  <a:latin typeface="Arial" panose="020B0604020202020204" pitchFamily="34" charset="0"/>
                </a:rPr>
                <a:t>0</a:t>
              </a:r>
              <a:r>
                <a:rPr lang="en-US" sz="2000" dirty="0">
                  <a:latin typeface="Arial" panose="020B0604020202020204" pitchFamily="34" charset="0"/>
                </a:rPr>
                <a:t> </a:t>
              </a:r>
              <a:r>
                <a:rPr lang="ru-RU" sz="2000" dirty="0">
                  <a:latin typeface="Arial" panose="020B0604020202020204" pitchFamily="34" charset="0"/>
                </a:rPr>
                <a:t>импульсов за 0.5 сек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8F1C25-7AD9-41F8-81AA-3BEA0ADC7B85}"/>
                </a:ext>
              </a:extLst>
            </p:cNvPr>
            <p:cNvSpPr/>
            <p:nvPr/>
          </p:nvSpPr>
          <p:spPr>
            <a:xfrm>
              <a:off x="6154414" y="3342851"/>
              <a:ext cx="26881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</a:rPr>
                <a:t>25</a:t>
              </a:r>
              <a:r>
                <a:rPr lang="en-US" sz="2000" dirty="0">
                  <a:latin typeface="Arial" panose="020B0604020202020204" pitchFamily="34" charset="0"/>
                </a:rPr>
                <a:t> </a:t>
              </a:r>
              <a:r>
                <a:rPr lang="ru-RU" sz="2000" dirty="0">
                  <a:latin typeface="Arial" panose="020B0604020202020204" pitchFamily="34" charset="0"/>
                </a:rPr>
                <a:t>импульсов</a:t>
              </a:r>
              <a:r>
                <a:rPr lang="en-US" sz="2000" dirty="0">
                  <a:latin typeface="Arial" panose="020B0604020202020204" pitchFamily="34" charset="0"/>
                </a:rPr>
                <a:t> / </a:t>
              </a:r>
              <a:r>
                <a:rPr lang="ru-RU" sz="2000" dirty="0">
                  <a:latin typeface="Arial" panose="020B0604020202020204" pitchFamily="34" charset="0"/>
                </a:rPr>
                <a:t>сек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629635-F329-4C8F-97BA-4C64BA4B44C7}"/>
                </a:ext>
              </a:extLst>
            </p:cNvPr>
            <p:cNvSpPr/>
            <p:nvPr/>
          </p:nvSpPr>
          <p:spPr>
            <a:xfrm>
              <a:off x="3121804" y="2913611"/>
              <a:ext cx="32077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</a:rPr>
                <a:t>1</a:t>
              </a:r>
              <a:r>
                <a:rPr lang="en-US" sz="2000" dirty="0">
                  <a:latin typeface="Arial" panose="020B0604020202020204" pitchFamily="34" charset="0"/>
                </a:rPr>
                <a:t>5 </a:t>
              </a:r>
              <a:r>
                <a:rPr lang="ru-RU" sz="2000" dirty="0">
                  <a:latin typeface="Arial" panose="020B0604020202020204" pitchFamily="34" charset="0"/>
                </a:rPr>
                <a:t>импульсов за 0.5 сек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D95B1D-3DD2-499A-A211-01EFD6C4DD1C}"/>
                </a:ext>
              </a:extLst>
            </p:cNvPr>
            <p:cNvSpPr/>
            <p:nvPr/>
          </p:nvSpPr>
          <p:spPr>
            <a:xfrm>
              <a:off x="2807646" y="4520651"/>
              <a:ext cx="26881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</a:rPr>
                <a:t> N = </a:t>
              </a:r>
              <a:r>
                <a:rPr lang="ru-RU" sz="2000" dirty="0">
                  <a:latin typeface="Arial" panose="020B0604020202020204" pitchFamily="34" charset="0"/>
                </a:rPr>
                <a:t>60</a:t>
              </a:r>
              <a:r>
                <a:rPr lang="en-US" sz="2000" dirty="0">
                  <a:latin typeface="Arial" panose="020B0604020202020204" pitchFamily="34" charset="0"/>
                </a:rPr>
                <a:t> / </a:t>
              </a:r>
              <a:r>
                <a:rPr lang="ru-RU" sz="2000" dirty="0">
                  <a:latin typeface="Arial" panose="020B0604020202020204" pitchFamily="34" charset="0"/>
                </a:rPr>
                <a:t>25</a:t>
              </a:r>
              <a:r>
                <a:rPr lang="en-US" sz="2000" dirty="0">
                  <a:latin typeface="Arial" panose="020B0604020202020204" pitchFamily="34" charset="0"/>
                </a:rPr>
                <a:t> = 2.4</a:t>
              </a:r>
              <a:endParaRPr lang="ru-RU" sz="20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716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84156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дробного делителя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9C5AA31-B73A-47EF-9691-E70204723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286000"/>
            <a:ext cx="4953000" cy="20425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7629635-F329-4C8F-97BA-4C64BA4B44C7}"/>
              </a:ext>
            </a:extLst>
          </p:cNvPr>
          <p:cNvSpPr/>
          <p:nvPr/>
        </p:nvSpPr>
        <p:spPr>
          <a:xfrm>
            <a:off x="407906" y="4333084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</a:rPr>
              <a:t>Дробный делитель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</a:rPr>
              <a:t>ЦВС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640A5B8-8B60-4F19-A5B0-9D90100DC72D}"/>
              </a:ext>
            </a:extLst>
          </p:cNvPr>
          <p:cNvSpPr/>
          <p:nvPr/>
        </p:nvSpPr>
        <p:spPr>
          <a:xfrm>
            <a:off x="2590800" y="2590800"/>
            <a:ext cx="1054893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F860AD-2476-4B26-9EE6-2DF4965D46C4}"/>
              </a:ext>
            </a:extLst>
          </p:cNvPr>
          <p:cNvSpPr/>
          <p:nvPr/>
        </p:nvSpPr>
        <p:spPr>
          <a:xfrm>
            <a:off x="4686300" y="3466881"/>
            <a:ext cx="1054893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4DEA4C-074A-4571-96EB-9DC75431F231}"/>
              </a:ext>
            </a:extLst>
          </p:cNvPr>
          <p:cNvCxnSpPr/>
          <p:nvPr/>
        </p:nvCxnSpPr>
        <p:spPr>
          <a:xfrm flipV="1">
            <a:off x="2590800" y="3391119"/>
            <a:ext cx="337940" cy="8760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68D453-A893-4E05-AC6F-CC99484B384F}"/>
              </a:ext>
            </a:extLst>
          </p:cNvPr>
          <p:cNvCxnSpPr>
            <a:cxnSpLocks/>
          </p:cNvCxnSpPr>
          <p:nvPr/>
        </p:nvCxnSpPr>
        <p:spPr>
          <a:xfrm flipV="1">
            <a:off x="2743200" y="4038600"/>
            <a:ext cx="1855706" cy="3810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373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84156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Схемы с переносом частоты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2305235-39BF-4E7F-B37C-C4FF803E6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438400"/>
            <a:ext cx="3575378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41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84156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Схемы с переносом частоты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CCE879-0D71-41C9-A6A8-89A10CBDD506}"/>
                  </a:ext>
                </a:extLst>
              </p:cNvPr>
              <p:cNvSpPr/>
              <p:nvPr/>
            </p:nvSpPr>
            <p:spPr>
              <a:xfrm>
                <a:off x="1676400" y="2971800"/>
                <a:ext cx="5791200" cy="1078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&gt;1,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ФД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𝑙𝑔𝑁</m:t>
                      </m:r>
                    </m:oMath>
                  </m:oMathPara>
                </a14:m>
                <a:endParaRPr lang="en-US" sz="2000" dirty="0">
                  <a:latin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1,  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ФД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</m:oMath>
                  </m:oMathPara>
                </a14:m>
                <a:endParaRPr lang="en-US" sz="2000" dirty="0">
                  <a:latin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1,  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ФД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𝑙𝑔𝑁</m:t>
                      </m:r>
                    </m:oMath>
                  </m:oMathPara>
                </a14:m>
                <a:endParaRPr lang="en-US" sz="2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CCE879-0D71-41C9-A6A8-89A10CBDD5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971800"/>
                <a:ext cx="5791200" cy="1078757"/>
              </a:xfrm>
              <a:prstGeom prst="rect">
                <a:avLst/>
              </a:prstGeom>
              <a:blipFill>
                <a:blip r:embed="rId4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705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600255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Умножитель в кольце ФАПЧ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2037DFE-B9E2-4A36-9AB5-CC2A6F37A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438400"/>
            <a:ext cx="3889617" cy="33380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7B2F1F-A757-41FB-874E-7CF4255F1082}"/>
                  </a:ext>
                </a:extLst>
              </p:cNvPr>
              <p:cNvSpPr/>
              <p:nvPr/>
            </p:nvSpPr>
            <p:spPr>
              <a:xfrm>
                <a:off x="2588703" y="4343400"/>
                <a:ext cx="8411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7B2F1F-A757-41FB-874E-7CF4255F1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703" y="4343400"/>
                <a:ext cx="84112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269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600255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Многокольцевые схемы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BE6A96B-7158-4763-95B9-BCB42D5672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55"/>
          <a:stretch/>
        </p:blipFill>
        <p:spPr>
          <a:xfrm>
            <a:off x="3113894" y="2133600"/>
            <a:ext cx="3134506" cy="41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95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-6991" y="6584156"/>
            <a:ext cx="9150991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Последовательное конвертирование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30EB45A-2194-42B5-9A3E-EDC2DD911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743200"/>
            <a:ext cx="3688899" cy="238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70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84156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Последовательное конвертирование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A1F56A1-C97A-42A1-BDC9-D5833277A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430533"/>
            <a:ext cx="4226088" cy="25457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73A4C5-B9B6-4E58-BE0D-2657E14DD834}"/>
              </a:ext>
            </a:extLst>
          </p:cNvPr>
          <p:cNvSpPr/>
          <p:nvPr/>
        </p:nvSpPr>
        <p:spPr>
          <a:xfrm>
            <a:off x="0" y="569964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</a:rPr>
              <a:t>Сохранение кратности</a:t>
            </a:r>
          </a:p>
        </p:txBody>
      </p:sp>
      <p:sp>
        <p:nvSpPr>
          <p:cNvPr id="14" name="Text Box 28">
            <a:extLst>
              <a:ext uri="{FF2B5EF4-FFF2-40B4-BE49-F238E27FC236}">
                <a16:creationId xmlns:a16="http://schemas.microsoft.com/office/drawing/2014/main" id="{FD2BB1DD-B6C7-403E-8430-97F337193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617402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2A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dirty="0"/>
              <a:t>  </a:t>
            </a:r>
            <a:r>
              <a:rPr lang="en-US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REF</a:t>
            </a:r>
            <a:endParaRPr lang="en-US" altLang="en-US" sz="1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42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6C70B-F90A-4018-9194-C7E5F4E03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812524"/>
            <a:ext cx="6161914" cy="381978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84156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51215B7-6006-4D52-8A64-9BA7D5547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5" y="4917165"/>
            <a:ext cx="2644315" cy="42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3878AF-BEF1-41DB-A8FC-E0247D29C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5448747"/>
            <a:ext cx="5486400" cy="397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20CDD3-271F-45C9-8ED3-A700620AF1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5951984"/>
            <a:ext cx="967585" cy="3513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48EC66-9674-47DC-8FA8-10EA878FC5CB}"/>
              </a:ext>
            </a:extLst>
          </p:cNvPr>
          <p:cNvSpPr/>
          <p:nvPr/>
        </p:nvSpPr>
        <p:spPr>
          <a:xfrm>
            <a:off x="-69752" y="4147784"/>
            <a:ext cx="2829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</a:rPr>
              <a:t>Сохранение кратности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86091598-2F97-494E-B672-8C849A0D7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106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Последовательное конвертирование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3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355475"/>
            <a:ext cx="91814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Фазовый шум и ПСС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D4AB40A-BF7E-4C41-98AF-7275E2C76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150314"/>
            <a:ext cx="4518022" cy="3388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62F17F-FAC3-4C9F-AD10-304E45C86476}"/>
              </a:ext>
            </a:extLst>
          </p:cNvPr>
          <p:cNvSpPr/>
          <p:nvPr/>
        </p:nvSpPr>
        <p:spPr>
          <a:xfrm>
            <a:off x="0" y="57441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Фазовый шум может замаскировать принимаемый сигнал</a:t>
            </a:r>
            <a:endParaRPr lang="en-US" sz="2000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A12DEC52-C011-4F57-AEA0-FB433355F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32" y="2697783"/>
            <a:ext cx="2095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2A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2000" dirty="0">
                <a:latin typeface="+mn-lt"/>
              </a:rPr>
              <a:t>Фазовый шум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FA2525B-0DCD-4E4C-9C84-4EE845F08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32" y="3878293"/>
            <a:ext cx="2095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2A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2000" dirty="0">
                <a:latin typeface="+mn-lt"/>
              </a:rPr>
              <a:t>Сигнал</a:t>
            </a:r>
            <a:endParaRPr lang="en-US" altLang="en-US" sz="2000" dirty="0">
              <a:latin typeface="+mn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355104-DD39-48E6-B523-E4A69D8F5905}"/>
              </a:ext>
            </a:extLst>
          </p:cNvPr>
          <p:cNvCxnSpPr>
            <a:cxnSpLocks/>
          </p:cNvCxnSpPr>
          <p:nvPr/>
        </p:nvCxnSpPr>
        <p:spPr>
          <a:xfrm>
            <a:off x="2209800" y="2971587"/>
            <a:ext cx="1752600" cy="1067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08CDCF-8DAB-47BF-9EC5-1AA8D18DFFFA}"/>
              </a:ext>
            </a:extLst>
          </p:cNvPr>
          <p:cNvCxnSpPr>
            <a:cxnSpLocks/>
          </p:cNvCxnSpPr>
          <p:nvPr/>
        </p:nvCxnSpPr>
        <p:spPr>
          <a:xfrm>
            <a:off x="1828800" y="4120282"/>
            <a:ext cx="2196168" cy="401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596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6C70B-F90A-4018-9194-C7E5F4E03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812524"/>
            <a:ext cx="6161914" cy="381978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84156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31106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Последовательное конвертирование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F20CDD3-271F-45C9-8ED3-A700620AF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78" y="4505225"/>
            <a:ext cx="967585" cy="3513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BA730E-8E44-4301-8FFC-6746C28BA7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5041758"/>
            <a:ext cx="3529878" cy="1181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F4AED3-9BE7-40C0-8B62-A3B6311A02B6}"/>
              </a:ext>
            </a:extLst>
          </p:cNvPr>
          <p:cNvSpPr/>
          <p:nvPr/>
        </p:nvSpPr>
        <p:spPr>
          <a:xfrm>
            <a:off x="-78524" y="3722416"/>
            <a:ext cx="2829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</a:rPr>
              <a:t>Сохранение кратности</a:t>
            </a:r>
          </a:p>
        </p:txBody>
      </p:sp>
    </p:spTree>
    <p:extLst>
      <p:ext uri="{BB962C8B-B14F-4D97-AF65-F5344CB8AC3E}">
        <p14:creationId xmlns:p14="http://schemas.microsoft.com/office/powerpoint/2010/main" val="72386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84156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751" y="135448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Последовательное конвертирование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B6757A0-F625-4AA4-BA36-AA25E4F9C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472743"/>
            <a:ext cx="8723671" cy="284983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0FAA9A1-5A49-4384-A543-D81C61699FC7}"/>
              </a:ext>
            </a:extLst>
          </p:cNvPr>
          <p:cNvSpPr/>
          <p:nvPr/>
        </p:nvSpPr>
        <p:spPr>
          <a:xfrm>
            <a:off x="17477" y="55887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</a:rPr>
              <a:t>   Вспомогательное кольцо ФАПЧ                        Основное кольцо ФАПЧ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F3BC77-E56F-4835-AADE-0874DCCE2029}"/>
              </a:ext>
            </a:extLst>
          </p:cNvPr>
          <p:cNvSpPr/>
          <p:nvPr/>
        </p:nvSpPr>
        <p:spPr>
          <a:xfrm>
            <a:off x="-11884" y="2057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</a:rPr>
              <a:t>                           </a:t>
            </a:r>
            <a:r>
              <a:rPr lang="en-US" sz="2000" dirty="0">
                <a:latin typeface="Arial" panose="020B0604020202020204" pitchFamily="34" charset="0"/>
              </a:rPr>
              <a:t>N&gt;&gt;1                                                               N=1</a:t>
            </a:r>
            <a:endParaRPr lang="ru-RU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4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6C70B-F90A-4018-9194-C7E5F4E03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812524"/>
            <a:ext cx="6161914" cy="381978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84156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31106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Последовательное конвертирование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CBA730E-8E44-4301-8FFC-6746C28BA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041758"/>
            <a:ext cx="3529878" cy="1181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7F1003-30EC-46AC-98F4-4F94276FABFA}"/>
              </a:ext>
            </a:extLst>
          </p:cNvPr>
          <p:cNvSpPr txBox="1"/>
          <p:nvPr/>
        </p:nvSpPr>
        <p:spPr>
          <a:xfrm>
            <a:off x="7162800" y="5257800"/>
            <a:ext cx="16002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Опорное кольцо ФАПЧ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57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84156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6CEAAB32-DC75-4E42-8E6B-B3D02F6E5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Синтезатор </a:t>
            </a:r>
            <a:r>
              <a:rPr lang="en-US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Luxyn</a:t>
            </a:r>
            <a:r>
              <a:rPr lang="en-US" sz="2800" b="1" baseline="30000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15A088-F242-4F1C-9AF4-A24228F39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80" t="20428" r="17676" b="11682"/>
          <a:stretch/>
        </p:blipFill>
        <p:spPr>
          <a:xfrm>
            <a:off x="617524" y="2514600"/>
            <a:ext cx="3600382" cy="29170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914D56A-00C7-418C-B619-C61AD986E0E1}"/>
              </a:ext>
            </a:extLst>
          </p:cNvPr>
          <p:cNvSpPr/>
          <p:nvPr/>
        </p:nvSpPr>
        <p:spPr>
          <a:xfrm>
            <a:off x="4876800" y="2532625"/>
            <a:ext cx="396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</a:rPr>
              <a:t>Рабочий диапазон: </a:t>
            </a:r>
            <a:r>
              <a:rPr lang="en-US" sz="2000" dirty="0">
                <a:latin typeface="Arial" panose="020B0604020202020204" pitchFamily="34" charset="0"/>
              </a:rPr>
              <a:t>0.05-2</a:t>
            </a:r>
            <a:r>
              <a:rPr lang="ru-RU" sz="2000" dirty="0">
                <a:latin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</a:rPr>
              <a:t>ГГц</a:t>
            </a:r>
          </a:p>
          <a:p>
            <a:endParaRPr lang="ru-RU" sz="1000" dirty="0">
              <a:latin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</a:rPr>
              <a:t>Частотный шаг: </a:t>
            </a:r>
            <a:r>
              <a:rPr lang="en-US" sz="2000" dirty="0">
                <a:latin typeface="Arial" panose="020B0604020202020204" pitchFamily="34" charset="0"/>
              </a:rPr>
              <a:t>0.001 </a:t>
            </a:r>
            <a:r>
              <a:rPr lang="ru-RU" sz="2000" dirty="0">
                <a:latin typeface="Arial" panose="020B0604020202020204" pitchFamily="34" charset="0"/>
              </a:rPr>
              <a:t>Гц</a:t>
            </a:r>
          </a:p>
          <a:p>
            <a:endParaRPr lang="ru-RU" sz="1000" dirty="0">
              <a:latin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</a:rPr>
              <a:t>Время перестройки: 50 </a:t>
            </a:r>
            <a:r>
              <a:rPr lang="ru-RU" sz="2000" dirty="0" err="1">
                <a:latin typeface="Arial" panose="020B0604020202020204" pitchFamily="34" charset="0"/>
              </a:rPr>
              <a:t>мкс</a:t>
            </a:r>
            <a:endParaRPr lang="ru-RU" sz="2000" dirty="0">
              <a:latin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</a:rPr>
              <a:t>Фазовый шум: -125 дБн</a:t>
            </a:r>
            <a:r>
              <a:rPr lang="en-US" sz="2000" dirty="0">
                <a:latin typeface="Arial" panose="020B0604020202020204" pitchFamily="34" charset="0"/>
              </a:rPr>
              <a:t>/</a:t>
            </a:r>
            <a:r>
              <a:rPr lang="ru-RU" sz="2000" dirty="0">
                <a:latin typeface="Arial" panose="020B0604020202020204" pitchFamily="34" charset="0"/>
              </a:rPr>
              <a:t>Гц</a:t>
            </a:r>
          </a:p>
          <a:p>
            <a:r>
              <a:rPr lang="ru-RU" sz="2000" dirty="0">
                <a:latin typeface="Arial" panose="020B0604020202020204" pitchFamily="34" charset="0"/>
              </a:rPr>
              <a:t> (10 ГГц </a:t>
            </a:r>
            <a:r>
              <a:rPr lang="en-US" sz="2000" dirty="0">
                <a:latin typeface="Arial" panose="020B0604020202020204" pitchFamily="34" charset="0"/>
              </a:rPr>
              <a:t>/ 10 </a:t>
            </a:r>
            <a:r>
              <a:rPr lang="ru-RU" sz="2000" dirty="0">
                <a:latin typeface="Arial" panose="020B0604020202020204" pitchFamily="34" charset="0"/>
              </a:rPr>
              <a:t>кГц</a:t>
            </a:r>
            <a:r>
              <a:rPr lang="en-US" sz="2000" dirty="0">
                <a:latin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</a:rPr>
              <a:t>ПСС: -60 дБн</a:t>
            </a:r>
          </a:p>
          <a:p>
            <a:endParaRPr lang="ru-RU" sz="1000" dirty="0">
              <a:latin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</a:rPr>
              <a:t>Уровень сигнала: +15 дБн</a:t>
            </a:r>
          </a:p>
          <a:p>
            <a:endParaRPr lang="ru-RU" sz="1000" dirty="0">
              <a:latin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</a:rPr>
              <a:t>Питание: +12 В, 12 Ватт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E56301-3444-4AAA-AB5C-5A59FF99724C}"/>
              </a:ext>
            </a:extLst>
          </p:cNvPr>
          <p:cNvSpPr/>
          <p:nvPr/>
        </p:nvSpPr>
        <p:spPr>
          <a:xfrm>
            <a:off x="1236615" y="5315811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ru-RU" dirty="0"/>
              <a:t>10 см </a:t>
            </a:r>
            <a:r>
              <a:rPr lang="en-US" dirty="0"/>
              <a:t>x </a:t>
            </a:r>
            <a:r>
              <a:rPr lang="ru-RU" dirty="0"/>
              <a:t>9 см</a:t>
            </a:r>
            <a:r>
              <a:rPr lang="en-US" dirty="0"/>
              <a:t> x </a:t>
            </a:r>
            <a:r>
              <a:rPr lang="ru-RU" dirty="0"/>
              <a:t>2.3см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45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84156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32160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Фазовые шумы – опорное кольцо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73308EF-4813-406B-B3BA-E0CA0A58F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4670"/>
            <a:ext cx="585216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123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84156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32160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Фазовые шумы – 20 ГГц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43518F3-50E0-4C68-999B-253FA520D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88525"/>
            <a:ext cx="5852160" cy="4229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AC2EDF-8EFD-470A-B001-9DA65C504CD5}"/>
              </a:ext>
            </a:extLst>
          </p:cNvPr>
          <p:cNvSpPr txBox="1"/>
          <p:nvPr/>
        </p:nvSpPr>
        <p:spPr>
          <a:xfrm>
            <a:off x="3379706" y="396662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-119 дБн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0000"/>
                </a:solidFill>
              </a:rPr>
              <a:t>Гц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299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77864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6993B1-225E-46A9-824A-CAF83496E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5852160" cy="422910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3BA247E3-D0C9-4899-88A8-8CE44E9AE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2160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Фазовые шумы – 10 ГГц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498B1E-9A3E-49EB-9EBD-D902A97543BF}"/>
              </a:ext>
            </a:extLst>
          </p:cNvPr>
          <p:cNvSpPr txBox="1"/>
          <p:nvPr/>
        </p:nvSpPr>
        <p:spPr>
          <a:xfrm>
            <a:off x="3379706" y="398728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-125 дБн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0000"/>
                </a:solidFill>
              </a:rPr>
              <a:t>Гц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62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84156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4C13E0A-37F4-4B74-BDFD-3C8716726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5852160" cy="422910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BC0CB4DD-0425-4B33-A62E-FE6101BC8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2160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Фазовые шумы – 5 ГГц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9052C9-7035-498A-9CDE-A4906A30A555}"/>
              </a:ext>
            </a:extLst>
          </p:cNvPr>
          <p:cNvSpPr txBox="1"/>
          <p:nvPr/>
        </p:nvSpPr>
        <p:spPr>
          <a:xfrm>
            <a:off x="3379706" y="41579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-131 дБн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0000"/>
                </a:solidFill>
              </a:rPr>
              <a:t>Гц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206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84156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4A7C9E8-925F-4657-A8A2-081339C5B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90622"/>
            <a:ext cx="5852160" cy="422910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26A87FC-2439-463B-B358-2778B6796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2160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Фазовые шумы – 1 ГГц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784993-DF9A-4B18-889C-299F4B268B5B}"/>
              </a:ext>
            </a:extLst>
          </p:cNvPr>
          <p:cNvSpPr txBox="1"/>
          <p:nvPr/>
        </p:nvSpPr>
        <p:spPr>
          <a:xfrm>
            <a:off x="3379706" y="4419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-143 дБн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0000"/>
                </a:solidFill>
              </a:rPr>
              <a:t>Гц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096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84156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C16A0C3-5D9C-48BA-88C2-BF8660C09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81172"/>
            <a:ext cx="5852160" cy="422910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7704175C-B1EF-496C-9672-A4BC74595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2160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Фазовые шумы – 50 МГц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5CCAB-7073-44FE-98C1-7280B94B7D0D}"/>
              </a:ext>
            </a:extLst>
          </p:cNvPr>
          <p:cNvSpPr txBox="1"/>
          <p:nvPr/>
        </p:nvSpPr>
        <p:spPr>
          <a:xfrm>
            <a:off x="35814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-154 дБн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0000"/>
                </a:solidFill>
              </a:rPr>
              <a:t>Гц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8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75746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0484" y="1658118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Время перестройки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9118C5-9AE7-4057-92E0-B1E998F8950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D5D64DA-134C-44BD-9BA7-FCC6B95A5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EC41AE-D912-433B-98DC-D83BCB216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466CE5-8DB7-468C-8741-B10B92FB226D}"/>
              </a:ext>
            </a:extLst>
          </p:cNvPr>
          <p:cNvGrpSpPr>
            <a:grpSpLocks/>
          </p:cNvGrpSpPr>
          <p:nvPr/>
        </p:nvGrpSpPr>
        <p:grpSpPr bwMode="auto">
          <a:xfrm>
            <a:off x="2742883" y="2782857"/>
            <a:ext cx="4038917" cy="2627343"/>
            <a:chOff x="3744" y="4300"/>
            <a:chExt cx="4561" cy="283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6C19D0-C084-4105-9179-0989B35DA2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8" y="4670"/>
              <a:ext cx="1617" cy="1590"/>
              <a:chOff x="3563" y="5504"/>
              <a:chExt cx="1620" cy="2862"/>
            </a:xfrm>
          </p:grpSpPr>
          <p:sp>
            <p:nvSpPr>
              <p:cNvPr id="35" name="Freeform 280">
                <a:extLst>
                  <a:ext uri="{FF2B5EF4-FFF2-40B4-BE49-F238E27FC236}">
                    <a16:creationId xmlns:a16="http://schemas.microsoft.com/office/drawing/2014/main" id="{B3D88C9F-3AF2-4888-9B09-A709D8673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5504"/>
                <a:ext cx="1289" cy="1427"/>
              </a:xfrm>
              <a:custGeom>
                <a:avLst/>
                <a:gdLst>
                  <a:gd name="T0" fmla="*/ 0 w 4762"/>
                  <a:gd name="T1" fmla="*/ 4217 h 4217"/>
                  <a:gd name="T2" fmla="*/ 52 w 4762"/>
                  <a:gd name="T3" fmla="*/ 3812 h 4217"/>
                  <a:gd name="T4" fmla="*/ 142 w 4762"/>
                  <a:gd name="T5" fmla="*/ 3362 h 4217"/>
                  <a:gd name="T6" fmla="*/ 232 w 4762"/>
                  <a:gd name="T7" fmla="*/ 2882 h 4217"/>
                  <a:gd name="T8" fmla="*/ 322 w 4762"/>
                  <a:gd name="T9" fmla="*/ 2462 h 4217"/>
                  <a:gd name="T10" fmla="*/ 397 w 4762"/>
                  <a:gd name="T11" fmla="*/ 2117 h 4217"/>
                  <a:gd name="T12" fmla="*/ 487 w 4762"/>
                  <a:gd name="T13" fmla="*/ 1727 h 4217"/>
                  <a:gd name="T14" fmla="*/ 585 w 4762"/>
                  <a:gd name="T15" fmla="*/ 1277 h 4217"/>
                  <a:gd name="T16" fmla="*/ 645 w 4762"/>
                  <a:gd name="T17" fmla="*/ 1022 h 4217"/>
                  <a:gd name="T18" fmla="*/ 697 w 4762"/>
                  <a:gd name="T19" fmla="*/ 827 h 4217"/>
                  <a:gd name="T20" fmla="*/ 742 w 4762"/>
                  <a:gd name="T21" fmla="*/ 670 h 4217"/>
                  <a:gd name="T22" fmla="*/ 780 w 4762"/>
                  <a:gd name="T23" fmla="*/ 535 h 4217"/>
                  <a:gd name="T24" fmla="*/ 840 w 4762"/>
                  <a:gd name="T25" fmla="*/ 355 h 4217"/>
                  <a:gd name="T26" fmla="*/ 907 w 4762"/>
                  <a:gd name="T27" fmla="*/ 197 h 4217"/>
                  <a:gd name="T28" fmla="*/ 997 w 4762"/>
                  <a:gd name="T29" fmla="*/ 40 h 4217"/>
                  <a:gd name="T30" fmla="*/ 1057 w 4762"/>
                  <a:gd name="T31" fmla="*/ 2 h 4217"/>
                  <a:gd name="T32" fmla="*/ 1125 w 4762"/>
                  <a:gd name="T33" fmla="*/ 25 h 4217"/>
                  <a:gd name="T34" fmla="*/ 1185 w 4762"/>
                  <a:gd name="T35" fmla="*/ 122 h 4217"/>
                  <a:gd name="T36" fmla="*/ 1282 w 4762"/>
                  <a:gd name="T37" fmla="*/ 355 h 4217"/>
                  <a:gd name="T38" fmla="*/ 1402 w 4762"/>
                  <a:gd name="T39" fmla="*/ 797 h 4217"/>
                  <a:gd name="T40" fmla="*/ 1477 w 4762"/>
                  <a:gd name="T41" fmla="*/ 1127 h 4217"/>
                  <a:gd name="T42" fmla="*/ 1575 w 4762"/>
                  <a:gd name="T43" fmla="*/ 1577 h 4217"/>
                  <a:gd name="T44" fmla="*/ 1642 w 4762"/>
                  <a:gd name="T45" fmla="*/ 1810 h 4217"/>
                  <a:gd name="T46" fmla="*/ 1702 w 4762"/>
                  <a:gd name="T47" fmla="*/ 2012 h 4217"/>
                  <a:gd name="T48" fmla="*/ 1785 w 4762"/>
                  <a:gd name="T49" fmla="*/ 2185 h 4217"/>
                  <a:gd name="T50" fmla="*/ 1845 w 4762"/>
                  <a:gd name="T51" fmla="*/ 2267 h 4217"/>
                  <a:gd name="T52" fmla="*/ 1890 w 4762"/>
                  <a:gd name="T53" fmla="*/ 2305 h 4217"/>
                  <a:gd name="T54" fmla="*/ 1942 w 4762"/>
                  <a:gd name="T55" fmla="*/ 2312 h 4217"/>
                  <a:gd name="T56" fmla="*/ 1980 w 4762"/>
                  <a:gd name="T57" fmla="*/ 2282 h 4217"/>
                  <a:gd name="T58" fmla="*/ 2025 w 4762"/>
                  <a:gd name="T59" fmla="*/ 2207 h 4217"/>
                  <a:gd name="T60" fmla="*/ 2085 w 4762"/>
                  <a:gd name="T61" fmla="*/ 2057 h 4217"/>
                  <a:gd name="T62" fmla="*/ 2152 w 4762"/>
                  <a:gd name="T63" fmla="*/ 1847 h 4217"/>
                  <a:gd name="T64" fmla="*/ 2235 w 4762"/>
                  <a:gd name="T65" fmla="*/ 1525 h 4217"/>
                  <a:gd name="T66" fmla="*/ 2295 w 4762"/>
                  <a:gd name="T67" fmla="*/ 1300 h 4217"/>
                  <a:gd name="T68" fmla="*/ 2347 w 4762"/>
                  <a:gd name="T69" fmla="*/ 1120 h 4217"/>
                  <a:gd name="T70" fmla="*/ 2415 w 4762"/>
                  <a:gd name="T71" fmla="*/ 962 h 4217"/>
                  <a:gd name="T72" fmla="*/ 2475 w 4762"/>
                  <a:gd name="T73" fmla="*/ 887 h 4217"/>
                  <a:gd name="T74" fmla="*/ 2557 w 4762"/>
                  <a:gd name="T75" fmla="*/ 850 h 4217"/>
                  <a:gd name="T76" fmla="*/ 2625 w 4762"/>
                  <a:gd name="T77" fmla="*/ 917 h 4217"/>
                  <a:gd name="T78" fmla="*/ 2700 w 4762"/>
                  <a:gd name="T79" fmla="*/ 1075 h 4217"/>
                  <a:gd name="T80" fmla="*/ 2760 w 4762"/>
                  <a:gd name="T81" fmla="*/ 1240 h 4217"/>
                  <a:gd name="T82" fmla="*/ 2835 w 4762"/>
                  <a:gd name="T83" fmla="*/ 1420 h 4217"/>
                  <a:gd name="T84" fmla="*/ 2895 w 4762"/>
                  <a:gd name="T85" fmla="*/ 1547 h 4217"/>
                  <a:gd name="T86" fmla="*/ 2985 w 4762"/>
                  <a:gd name="T87" fmla="*/ 1675 h 4217"/>
                  <a:gd name="T88" fmla="*/ 3060 w 4762"/>
                  <a:gd name="T89" fmla="*/ 1720 h 4217"/>
                  <a:gd name="T90" fmla="*/ 3120 w 4762"/>
                  <a:gd name="T91" fmla="*/ 1705 h 4217"/>
                  <a:gd name="T92" fmla="*/ 3165 w 4762"/>
                  <a:gd name="T93" fmla="*/ 1667 h 4217"/>
                  <a:gd name="T94" fmla="*/ 3240 w 4762"/>
                  <a:gd name="T95" fmla="*/ 1577 h 4217"/>
                  <a:gd name="T96" fmla="*/ 3315 w 4762"/>
                  <a:gd name="T97" fmla="*/ 1472 h 4217"/>
                  <a:gd name="T98" fmla="*/ 3375 w 4762"/>
                  <a:gd name="T99" fmla="*/ 1375 h 4217"/>
                  <a:gd name="T100" fmla="*/ 3420 w 4762"/>
                  <a:gd name="T101" fmla="*/ 1315 h 4217"/>
                  <a:gd name="T102" fmla="*/ 3480 w 4762"/>
                  <a:gd name="T103" fmla="*/ 1255 h 4217"/>
                  <a:gd name="T104" fmla="*/ 3540 w 4762"/>
                  <a:gd name="T105" fmla="*/ 1225 h 4217"/>
                  <a:gd name="T106" fmla="*/ 3592 w 4762"/>
                  <a:gd name="T107" fmla="*/ 1217 h 4217"/>
                  <a:gd name="T108" fmla="*/ 3682 w 4762"/>
                  <a:gd name="T109" fmla="*/ 1240 h 4217"/>
                  <a:gd name="T110" fmla="*/ 3750 w 4762"/>
                  <a:gd name="T111" fmla="*/ 1292 h 4217"/>
                  <a:gd name="T112" fmla="*/ 3817 w 4762"/>
                  <a:gd name="T113" fmla="*/ 1345 h 4217"/>
                  <a:gd name="T114" fmla="*/ 3877 w 4762"/>
                  <a:gd name="T115" fmla="*/ 1382 h 4217"/>
                  <a:gd name="T116" fmla="*/ 3922 w 4762"/>
                  <a:gd name="T117" fmla="*/ 1405 h 4217"/>
                  <a:gd name="T118" fmla="*/ 3982 w 4762"/>
                  <a:gd name="T119" fmla="*/ 1427 h 4217"/>
                  <a:gd name="T120" fmla="*/ 4057 w 4762"/>
                  <a:gd name="T121" fmla="*/ 1435 h 4217"/>
                  <a:gd name="T122" fmla="*/ 4762 w 4762"/>
                  <a:gd name="T123" fmla="*/ 1435 h 4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62" h="4217">
                    <a:moveTo>
                      <a:pt x="0" y="4217"/>
                    </a:moveTo>
                    <a:cubicBezTo>
                      <a:pt x="14" y="4085"/>
                      <a:pt x="28" y="3954"/>
                      <a:pt x="52" y="3812"/>
                    </a:cubicBezTo>
                    <a:cubicBezTo>
                      <a:pt x="76" y="3670"/>
                      <a:pt x="112" y="3517"/>
                      <a:pt x="142" y="3362"/>
                    </a:cubicBezTo>
                    <a:cubicBezTo>
                      <a:pt x="172" y="3207"/>
                      <a:pt x="202" y="3032"/>
                      <a:pt x="232" y="2882"/>
                    </a:cubicBezTo>
                    <a:cubicBezTo>
                      <a:pt x="262" y="2732"/>
                      <a:pt x="295" y="2589"/>
                      <a:pt x="322" y="2462"/>
                    </a:cubicBezTo>
                    <a:cubicBezTo>
                      <a:pt x="349" y="2335"/>
                      <a:pt x="370" y="2239"/>
                      <a:pt x="397" y="2117"/>
                    </a:cubicBezTo>
                    <a:cubicBezTo>
                      <a:pt x="424" y="1995"/>
                      <a:pt x="456" y="1867"/>
                      <a:pt x="487" y="1727"/>
                    </a:cubicBezTo>
                    <a:cubicBezTo>
                      <a:pt x="518" y="1587"/>
                      <a:pt x="559" y="1394"/>
                      <a:pt x="585" y="1277"/>
                    </a:cubicBezTo>
                    <a:cubicBezTo>
                      <a:pt x="611" y="1160"/>
                      <a:pt x="626" y="1097"/>
                      <a:pt x="645" y="1022"/>
                    </a:cubicBezTo>
                    <a:cubicBezTo>
                      <a:pt x="664" y="947"/>
                      <a:pt x="681" y="886"/>
                      <a:pt x="697" y="827"/>
                    </a:cubicBezTo>
                    <a:cubicBezTo>
                      <a:pt x="713" y="768"/>
                      <a:pt x="728" y="719"/>
                      <a:pt x="742" y="670"/>
                    </a:cubicBezTo>
                    <a:cubicBezTo>
                      <a:pt x="756" y="621"/>
                      <a:pt x="764" y="587"/>
                      <a:pt x="780" y="535"/>
                    </a:cubicBezTo>
                    <a:cubicBezTo>
                      <a:pt x="796" y="483"/>
                      <a:pt x="819" y="411"/>
                      <a:pt x="840" y="355"/>
                    </a:cubicBezTo>
                    <a:cubicBezTo>
                      <a:pt x="861" y="299"/>
                      <a:pt x="881" y="249"/>
                      <a:pt x="907" y="197"/>
                    </a:cubicBezTo>
                    <a:cubicBezTo>
                      <a:pt x="933" y="145"/>
                      <a:pt x="972" y="72"/>
                      <a:pt x="997" y="40"/>
                    </a:cubicBezTo>
                    <a:cubicBezTo>
                      <a:pt x="1022" y="8"/>
                      <a:pt x="1036" y="4"/>
                      <a:pt x="1057" y="2"/>
                    </a:cubicBezTo>
                    <a:cubicBezTo>
                      <a:pt x="1078" y="0"/>
                      <a:pt x="1104" y="5"/>
                      <a:pt x="1125" y="25"/>
                    </a:cubicBezTo>
                    <a:cubicBezTo>
                      <a:pt x="1146" y="45"/>
                      <a:pt x="1159" y="67"/>
                      <a:pt x="1185" y="122"/>
                    </a:cubicBezTo>
                    <a:cubicBezTo>
                      <a:pt x="1211" y="177"/>
                      <a:pt x="1246" y="243"/>
                      <a:pt x="1282" y="355"/>
                    </a:cubicBezTo>
                    <a:cubicBezTo>
                      <a:pt x="1318" y="467"/>
                      <a:pt x="1369" y="668"/>
                      <a:pt x="1402" y="797"/>
                    </a:cubicBezTo>
                    <a:cubicBezTo>
                      <a:pt x="1435" y="926"/>
                      <a:pt x="1448" y="997"/>
                      <a:pt x="1477" y="1127"/>
                    </a:cubicBezTo>
                    <a:cubicBezTo>
                      <a:pt x="1506" y="1257"/>
                      <a:pt x="1548" y="1463"/>
                      <a:pt x="1575" y="1577"/>
                    </a:cubicBezTo>
                    <a:cubicBezTo>
                      <a:pt x="1602" y="1691"/>
                      <a:pt x="1621" y="1737"/>
                      <a:pt x="1642" y="1810"/>
                    </a:cubicBezTo>
                    <a:cubicBezTo>
                      <a:pt x="1663" y="1883"/>
                      <a:pt x="1678" y="1950"/>
                      <a:pt x="1702" y="2012"/>
                    </a:cubicBezTo>
                    <a:cubicBezTo>
                      <a:pt x="1726" y="2074"/>
                      <a:pt x="1761" y="2142"/>
                      <a:pt x="1785" y="2185"/>
                    </a:cubicBezTo>
                    <a:cubicBezTo>
                      <a:pt x="1809" y="2228"/>
                      <a:pt x="1828" y="2247"/>
                      <a:pt x="1845" y="2267"/>
                    </a:cubicBezTo>
                    <a:cubicBezTo>
                      <a:pt x="1862" y="2287"/>
                      <a:pt x="1874" y="2298"/>
                      <a:pt x="1890" y="2305"/>
                    </a:cubicBezTo>
                    <a:cubicBezTo>
                      <a:pt x="1906" y="2312"/>
                      <a:pt x="1927" y="2316"/>
                      <a:pt x="1942" y="2312"/>
                    </a:cubicBezTo>
                    <a:cubicBezTo>
                      <a:pt x="1957" y="2308"/>
                      <a:pt x="1966" y="2299"/>
                      <a:pt x="1980" y="2282"/>
                    </a:cubicBezTo>
                    <a:cubicBezTo>
                      <a:pt x="1994" y="2265"/>
                      <a:pt x="2008" y="2244"/>
                      <a:pt x="2025" y="2207"/>
                    </a:cubicBezTo>
                    <a:cubicBezTo>
                      <a:pt x="2042" y="2170"/>
                      <a:pt x="2064" y="2117"/>
                      <a:pt x="2085" y="2057"/>
                    </a:cubicBezTo>
                    <a:cubicBezTo>
                      <a:pt x="2106" y="1997"/>
                      <a:pt x="2127" y="1936"/>
                      <a:pt x="2152" y="1847"/>
                    </a:cubicBezTo>
                    <a:cubicBezTo>
                      <a:pt x="2177" y="1758"/>
                      <a:pt x="2211" y="1616"/>
                      <a:pt x="2235" y="1525"/>
                    </a:cubicBezTo>
                    <a:cubicBezTo>
                      <a:pt x="2259" y="1434"/>
                      <a:pt x="2276" y="1367"/>
                      <a:pt x="2295" y="1300"/>
                    </a:cubicBezTo>
                    <a:cubicBezTo>
                      <a:pt x="2314" y="1233"/>
                      <a:pt x="2327" y="1176"/>
                      <a:pt x="2347" y="1120"/>
                    </a:cubicBezTo>
                    <a:cubicBezTo>
                      <a:pt x="2367" y="1064"/>
                      <a:pt x="2394" y="1001"/>
                      <a:pt x="2415" y="962"/>
                    </a:cubicBezTo>
                    <a:cubicBezTo>
                      <a:pt x="2436" y="923"/>
                      <a:pt x="2451" y="906"/>
                      <a:pt x="2475" y="887"/>
                    </a:cubicBezTo>
                    <a:cubicBezTo>
                      <a:pt x="2499" y="868"/>
                      <a:pt x="2532" y="845"/>
                      <a:pt x="2557" y="850"/>
                    </a:cubicBezTo>
                    <a:cubicBezTo>
                      <a:pt x="2582" y="855"/>
                      <a:pt x="2601" y="880"/>
                      <a:pt x="2625" y="917"/>
                    </a:cubicBezTo>
                    <a:cubicBezTo>
                      <a:pt x="2649" y="954"/>
                      <a:pt x="2678" y="1021"/>
                      <a:pt x="2700" y="1075"/>
                    </a:cubicBezTo>
                    <a:cubicBezTo>
                      <a:pt x="2722" y="1129"/>
                      <a:pt x="2738" y="1182"/>
                      <a:pt x="2760" y="1240"/>
                    </a:cubicBezTo>
                    <a:cubicBezTo>
                      <a:pt x="2782" y="1298"/>
                      <a:pt x="2813" y="1369"/>
                      <a:pt x="2835" y="1420"/>
                    </a:cubicBezTo>
                    <a:cubicBezTo>
                      <a:pt x="2857" y="1471"/>
                      <a:pt x="2870" y="1504"/>
                      <a:pt x="2895" y="1547"/>
                    </a:cubicBezTo>
                    <a:cubicBezTo>
                      <a:pt x="2920" y="1590"/>
                      <a:pt x="2958" y="1646"/>
                      <a:pt x="2985" y="1675"/>
                    </a:cubicBezTo>
                    <a:cubicBezTo>
                      <a:pt x="3012" y="1704"/>
                      <a:pt x="3038" y="1715"/>
                      <a:pt x="3060" y="1720"/>
                    </a:cubicBezTo>
                    <a:cubicBezTo>
                      <a:pt x="3082" y="1725"/>
                      <a:pt x="3102" y="1714"/>
                      <a:pt x="3120" y="1705"/>
                    </a:cubicBezTo>
                    <a:cubicBezTo>
                      <a:pt x="3138" y="1696"/>
                      <a:pt x="3145" y="1688"/>
                      <a:pt x="3165" y="1667"/>
                    </a:cubicBezTo>
                    <a:cubicBezTo>
                      <a:pt x="3185" y="1646"/>
                      <a:pt x="3215" y="1609"/>
                      <a:pt x="3240" y="1577"/>
                    </a:cubicBezTo>
                    <a:cubicBezTo>
                      <a:pt x="3265" y="1545"/>
                      <a:pt x="3293" y="1506"/>
                      <a:pt x="3315" y="1472"/>
                    </a:cubicBezTo>
                    <a:cubicBezTo>
                      <a:pt x="3337" y="1438"/>
                      <a:pt x="3358" y="1401"/>
                      <a:pt x="3375" y="1375"/>
                    </a:cubicBezTo>
                    <a:cubicBezTo>
                      <a:pt x="3392" y="1349"/>
                      <a:pt x="3402" y="1335"/>
                      <a:pt x="3420" y="1315"/>
                    </a:cubicBezTo>
                    <a:cubicBezTo>
                      <a:pt x="3438" y="1295"/>
                      <a:pt x="3460" y="1270"/>
                      <a:pt x="3480" y="1255"/>
                    </a:cubicBezTo>
                    <a:cubicBezTo>
                      <a:pt x="3500" y="1240"/>
                      <a:pt x="3521" y="1231"/>
                      <a:pt x="3540" y="1225"/>
                    </a:cubicBezTo>
                    <a:cubicBezTo>
                      <a:pt x="3559" y="1219"/>
                      <a:pt x="3568" y="1214"/>
                      <a:pt x="3592" y="1217"/>
                    </a:cubicBezTo>
                    <a:cubicBezTo>
                      <a:pt x="3616" y="1220"/>
                      <a:pt x="3656" y="1227"/>
                      <a:pt x="3682" y="1240"/>
                    </a:cubicBezTo>
                    <a:cubicBezTo>
                      <a:pt x="3708" y="1253"/>
                      <a:pt x="3728" y="1275"/>
                      <a:pt x="3750" y="1292"/>
                    </a:cubicBezTo>
                    <a:cubicBezTo>
                      <a:pt x="3772" y="1309"/>
                      <a:pt x="3796" y="1330"/>
                      <a:pt x="3817" y="1345"/>
                    </a:cubicBezTo>
                    <a:cubicBezTo>
                      <a:pt x="3838" y="1360"/>
                      <a:pt x="3860" y="1372"/>
                      <a:pt x="3877" y="1382"/>
                    </a:cubicBezTo>
                    <a:cubicBezTo>
                      <a:pt x="3894" y="1392"/>
                      <a:pt x="3904" y="1397"/>
                      <a:pt x="3922" y="1405"/>
                    </a:cubicBezTo>
                    <a:cubicBezTo>
                      <a:pt x="3940" y="1413"/>
                      <a:pt x="3960" y="1422"/>
                      <a:pt x="3982" y="1427"/>
                    </a:cubicBezTo>
                    <a:cubicBezTo>
                      <a:pt x="4004" y="1432"/>
                      <a:pt x="3927" y="1434"/>
                      <a:pt x="4057" y="1435"/>
                    </a:cubicBezTo>
                    <a:cubicBezTo>
                      <a:pt x="4187" y="1436"/>
                      <a:pt x="4474" y="1435"/>
                      <a:pt x="4762" y="1435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Freeform 281">
                <a:extLst>
                  <a:ext uri="{FF2B5EF4-FFF2-40B4-BE49-F238E27FC236}">
                    <a16:creationId xmlns:a16="http://schemas.microsoft.com/office/drawing/2014/main" id="{6905CD9A-3EAE-42AD-8FA0-61DBB01AF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" y="6930"/>
                <a:ext cx="330" cy="1436"/>
              </a:xfrm>
              <a:custGeom>
                <a:avLst/>
                <a:gdLst>
                  <a:gd name="T0" fmla="*/ 330 w 330"/>
                  <a:gd name="T1" fmla="*/ 0 h 1436"/>
                  <a:gd name="T2" fmla="*/ 262 w 330"/>
                  <a:gd name="T3" fmla="*/ 548 h 1436"/>
                  <a:gd name="T4" fmla="*/ 217 w 330"/>
                  <a:gd name="T5" fmla="*/ 1178 h 1436"/>
                  <a:gd name="T6" fmla="*/ 202 w 330"/>
                  <a:gd name="T7" fmla="*/ 1343 h 1436"/>
                  <a:gd name="T8" fmla="*/ 142 w 330"/>
                  <a:gd name="T9" fmla="*/ 1418 h 1436"/>
                  <a:gd name="T10" fmla="*/ 75 w 330"/>
                  <a:gd name="T11" fmla="*/ 1433 h 1436"/>
                  <a:gd name="T12" fmla="*/ 0 w 330"/>
                  <a:gd name="T13" fmla="*/ 1433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436">
                    <a:moveTo>
                      <a:pt x="330" y="0"/>
                    </a:moveTo>
                    <a:cubicBezTo>
                      <a:pt x="305" y="176"/>
                      <a:pt x="281" y="352"/>
                      <a:pt x="262" y="548"/>
                    </a:cubicBezTo>
                    <a:cubicBezTo>
                      <a:pt x="243" y="744"/>
                      <a:pt x="227" y="1046"/>
                      <a:pt x="217" y="1178"/>
                    </a:cubicBezTo>
                    <a:cubicBezTo>
                      <a:pt x="207" y="1310"/>
                      <a:pt x="214" y="1303"/>
                      <a:pt x="202" y="1343"/>
                    </a:cubicBezTo>
                    <a:cubicBezTo>
                      <a:pt x="190" y="1383"/>
                      <a:pt x="163" y="1403"/>
                      <a:pt x="142" y="1418"/>
                    </a:cubicBezTo>
                    <a:cubicBezTo>
                      <a:pt x="121" y="1433"/>
                      <a:pt x="99" y="1430"/>
                      <a:pt x="75" y="1433"/>
                    </a:cubicBezTo>
                    <a:cubicBezTo>
                      <a:pt x="51" y="1436"/>
                      <a:pt x="25" y="1434"/>
                      <a:pt x="0" y="1433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16" name="Line 282">
              <a:extLst>
                <a:ext uri="{FF2B5EF4-FFF2-40B4-BE49-F238E27FC236}">
                  <a16:creationId xmlns:a16="http://schemas.microsoft.com/office/drawing/2014/main" id="{3E454247-2B44-4D7B-B7F7-E8C6B59C1F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185" y="6263"/>
              <a:ext cx="13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283">
              <a:extLst>
                <a:ext uri="{FF2B5EF4-FFF2-40B4-BE49-F238E27FC236}">
                  <a16:creationId xmlns:a16="http://schemas.microsoft.com/office/drawing/2014/main" id="{48A2DBAB-CA03-49D6-8A94-F484A4D82D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126" y="4941"/>
              <a:ext cx="74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284">
              <a:extLst>
                <a:ext uri="{FF2B5EF4-FFF2-40B4-BE49-F238E27FC236}">
                  <a16:creationId xmlns:a16="http://schemas.microsoft.com/office/drawing/2014/main" id="{119AB2C7-26DA-42D6-A860-EC5868B729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76" y="6688"/>
              <a:ext cx="40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285">
              <a:extLst>
                <a:ext uri="{FF2B5EF4-FFF2-40B4-BE49-F238E27FC236}">
                  <a16:creationId xmlns:a16="http://schemas.microsoft.com/office/drawing/2014/main" id="{966C15CD-8D80-4B91-9CB6-779D13F1BF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176" y="4312"/>
              <a:ext cx="0" cy="23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287">
              <a:extLst>
                <a:ext uri="{FF2B5EF4-FFF2-40B4-BE49-F238E27FC236}">
                  <a16:creationId xmlns:a16="http://schemas.microsoft.com/office/drawing/2014/main" id="{D07005AA-6A66-4F63-8B6E-D699CFAD84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16" y="6267"/>
              <a:ext cx="0" cy="4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288">
              <a:extLst>
                <a:ext uri="{FF2B5EF4-FFF2-40B4-BE49-F238E27FC236}">
                  <a16:creationId xmlns:a16="http://schemas.microsoft.com/office/drawing/2014/main" id="{98645676-E69F-40EA-8B6C-A48F57A899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12" y="4898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289">
              <a:extLst>
                <a:ext uri="{FF2B5EF4-FFF2-40B4-BE49-F238E27FC236}">
                  <a16:creationId xmlns:a16="http://schemas.microsoft.com/office/drawing/2014/main" id="{A1915F80-38B7-4D73-8D14-E55F9B7FDD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12" y="4979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290">
              <a:extLst>
                <a:ext uri="{FF2B5EF4-FFF2-40B4-BE49-F238E27FC236}">
                  <a16:creationId xmlns:a16="http://schemas.microsoft.com/office/drawing/2014/main" id="{01CC7BF0-AE1A-4491-B914-D629DE4524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128" y="4620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291">
              <a:extLst>
                <a:ext uri="{FF2B5EF4-FFF2-40B4-BE49-F238E27FC236}">
                  <a16:creationId xmlns:a16="http://schemas.microsoft.com/office/drawing/2014/main" id="{09A6AA3D-D763-42F7-8E35-8754CCE112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28" y="4982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292">
              <a:extLst>
                <a:ext uri="{FF2B5EF4-FFF2-40B4-BE49-F238E27FC236}">
                  <a16:creationId xmlns:a16="http://schemas.microsoft.com/office/drawing/2014/main" id="{095DA5F8-048C-46EB-84A6-8334D39C2A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28" y="462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293">
              <a:extLst>
                <a:ext uri="{FF2B5EF4-FFF2-40B4-BE49-F238E27FC236}">
                  <a16:creationId xmlns:a16="http://schemas.microsoft.com/office/drawing/2014/main" id="{031D715D-636D-460F-97AA-A039D311C5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40" y="4960"/>
              <a:ext cx="0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 Box 294">
              <a:extLst>
                <a:ext uri="{FF2B5EF4-FFF2-40B4-BE49-F238E27FC236}">
                  <a16:creationId xmlns:a16="http://schemas.microsoft.com/office/drawing/2014/main" id="{431D691E-AB16-47D3-8E26-8976C496F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6616"/>
              <a:ext cx="57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1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8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295">
                  <a:extLst>
                    <a:ext uri="{FF2B5EF4-FFF2-40B4-BE49-F238E27FC236}">
                      <a16:creationId xmlns:a16="http://schemas.microsoft.com/office/drawing/2014/main" id="{C9D2992D-5CD4-43D3-8A2C-5C93A78326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28" y="6688"/>
                  <a:ext cx="576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 Box 295">
                  <a:extLst>
                    <a:ext uri="{FF2B5EF4-FFF2-40B4-BE49-F238E27FC236}">
                      <a16:creationId xmlns:a16="http://schemas.microsoft.com/office/drawing/2014/main" id="{C9D2992D-5CD4-43D3-8A2C-5C93A78326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28" y="6688"/>
                  <a:ext cx="576" cy="4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296">
                  <a:extLst>
                    <a:ext uri="{FF2B5EF4-FFF2-40B4-BE49-F238E27FC236}">
                      <a16:creationId xmlns:a16="http://schemas.microsoft.com/office/drawing/2014/main" id="{45C4EB1B-E29A-4B2B-9F56-8BC2CD6580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52" y="6706"/>
                  <a:ext cx="576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 Box 296">
                  <a:extLst>
                    <a:ext uri="{FF2B5EF4-FFF2-40B4-BE49-F238E27FC236}">
                      <a16:creationId xmlns:a16="http://schemas.microsoft.com/office/drawing/2014/main" id="{45C4EB1B-E29A-4B2B-9F56-8BC2CD6580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52" y="6706"/>
                  <a:ext cx="576" cy="4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297">
                  <a:extLst>
                    <a:ext uri="{FF2B5EF4-FFF2-40B4-BE49-F238E27FC236}">
                      <a16:creationId xmlns:a16="http://schemas.microsoft.com/office/drawing/2014/main" id="{7A51F7C4-FA7E-4B37-A2A2-9CAC981944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4" y="6045"/>
                  <a:ext cx="504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 Box 297">
                  <a:extLst>
                    <a:ext uri="{FF2B5EF4-FFF2-40B4-BE49-F238E27FC236}">
                      <a16:creationId xmlns:a16="http://schemas.microsoft.com/office/drawing/2014/main" id="{7A51F7C4-FA7E-4B37-A2A2-9CAC981944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44" y="6045"/>
                  <a:ext cx="504" cy="4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298">
                  <a:extLst>
                    <a:ext uri="{FF2B5EF4-FFF2-40B4-BE49-F238E27FC236}">
                      <a16:creationId xmlns:a16="http://schemas.microsoft.com/office/drawing/2014/main" id="{BBE3AD38-FD70-4156-BE5F-35AEF92EE2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18" y="4300"/>
                  <a:ext cx="648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∆</m:t>
                        </m:r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 Box 298">
                  <a:extLst>
                    <a:ext uri="{FF2B5EF4-FFF2-40B4-BE49-F238E27FC236}">
                      <a16:creationId xmlns:a16="http://schemas.microsoft.com/office/drawing/2014/main" id="{BBE3AD38-FD70-4156-BE5F-35AEF92EE2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18" y="4300"/>
                  <a:ext cx="648" cy="4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299">
                  <a:extLst>
                    <a:ext uri="{FF2B5EF4-FFF2-40B4-BE49-F238E27FC236}">
                      <a16:creationId xmlns:a16="http://schemas.microsoft.com/office/drawing/2014/main" id="{84EE8A40-2425-4C58-A0C7-983BD5902C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01" y="4744"/>
                  <a:ext cx="504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 Box 299">
                  <a:extLst>
                    <a:ext uri="{FF2B5EF4-FFF2-40B4-BE49-F238E27FC236}">
                      <a16:creationId xmlns:a16="http://schemas.microsoft.com/office/drawing/2014/main" id="{84EE8A40-2425-4C58-A0C7-983BD5902C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01" y="4744"/>
                  <a:ext cx="504" cy="4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 Box 300">
                  <a:extLst>
                    <a:ext uri="{FF2B5EF4-FFF2-40B4-BE49-F238E27FC236}">
                      <a16:creationId xmlns:a16="http://schemas.microsoft.com/office/drawing/2014/main" id="{3F9A07BF-95DB-4F94-A8BC-5E1B02B056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4" y="4312"/>
                  <a:ext cx="504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3" name="Text Box 300">
                  <a:extLst>
                    <a:ext uri="{FF2B5EF4-FFF2-40B4-BE49-F238E27FC236}">
                      <a16:creationId xmlns:a16="http://schemas.microsoft.com/office/drawing/2014/main" id="{3F9A07BF-95DB-4F94-A8BC-5E1B02B05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44" y="4312"/>
                  <a:ext cx="504" cy="4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 Box 301">
                  <a:extLst>
                    <a:ext uri="{FF2B5EF4-FFF2-40B4-BE49-F238E27FC236}">
                      <a16:creationId xmlns:a16="http://schemas.microsoft.com/office/drawing/2014/main" id="{339700E5-86BF-46CF-9C4D-61AF9F310B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86" y="6706"/>
                  <a:ext cx="504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US" sz="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4" name="Text Box 301">
                  <a:extLst>
                    <a:ext uri="{FF2B5EF4-FFF2-40B4-BE49-F238E27FC236}">
                      <a16:creationId xmlns:a16="http://schemas.microsoft.com/office/drawing/2014/main" id="{339700E5-86BF-46CF-9C4D-61AF9F310B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86" y="6706"/>
                  <a:ext cx="504" cy="4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EEB055-B829-4736-BBCB-FD6E66098A3D}"/>
                  </a:ext>
                </a:extLst>
              </p:cNvPr>
              <p:cNvSpPr/>
              <p:nvPr/>
            </p:nvSpPr>
            <p:spPr>
              <a:xfrm>
                <a:off x="0" y="5386816"/>
                <a:ext cx="9144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Время перестройки определяется как время перехода с одной частоты на другую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с заданной точностью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EEB055-B829-4736-BBCB-FD6E66098A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86816"/>
                <a:ext cx="9144000" cy="707886"/>
              </a:xfrm>
              <a:prstGeom prst="rect">
                <a:avLst/>
              </a:prstGeom>
              <a:blipFill>
                <a:blip r:embed="rId11"/>
                <a:stretch>
                  <a:fillRect t="-4310" r="-467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359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69475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шумов в синтезаторах ФАПЧ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7629635-F329-4C8F-97BA-4C64BA4B44C7}"/>
              </a:ext>
            </a:extLst>
          </p:cNvPr>
          <p:cNvSpPr/>
          <p:nvPr/>
        </p:nvSpPr>
        <p:spPr>
          <a:xfrm>
            <a:off x="1219200" y="2286000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</a:rPr>
              <a:t>100 МГц</a:t>
            </a:r>
          </a:p>
          <a:p>
            <a:pPr algn="ctr"/>
            <a:endParaRPr lang="ru-RU" sz="2000" dirty="0">
              <a:latin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</a:rPr>
              <a:t>-170…-180 дБн</a:t>
            </a:r>
            <a:r>
              <a:rPr lang="en-US" sz="2000" dirty="0">
                <a:latin typeface="Arial" panose="020B0604020202020204" pitchFamily="34" charset="0"/>
              </a:rPr>
              <a:t>/</a:t>
            </a:r>
            <a:r>
              <a:rPr lang="ru-RU" sz="2000" dirty="0">
                <a:latin typeface="Arial" panose="020B0604020202020204" pitchFamily="34" charset="0"/>
              </a:rPr>
              <a:t>Гц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1DC3F-11B4-470C-9BCF-BDEF7BCC8A50}"/>
              </a:ext>
            </a:extLst>
          </p:cNvPr>
          <p:cNvSpPr/>
          <p:nvPr/>
        </p:nvSpPr>
        <p:spPr>
          <a:xfrm>
            <a:off x="5105400" y="2297307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</a:rPr>
              <a:t>10 ГГц</a:t>
            </a:r>
          </a:p>
          <a:p>
            <a:pPr algn="ctr"/>
            <a:endParaRPr lang="ru-RU" sz="2000" dirty="0">
              <a:latin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</a:rPr>
              <a:t>-130…-140 дБн</a:t>
            </a:r>
            <a:r>
              <a:rPr lang="en-US" sz="2000" dirty="0">
                <a:latin typeface="Arial" panose="020B0604020202020204" pitchFamily="34" charset="0"/>
              </a:rPr>
              <a:t>/</a:t>
            </a:r>
            <a:r>
              <a:rPr lang="ru-RU" sz="2000" dirty="0">
                <a:latin typeface="Arial" panose="020B0604020202020204" pitchFamily="34" charset="0"/>
              </a:rPr>
              <a:t>Гц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2E46C-C4FD-4E3E-AE35-EAFF70408774}"/>
              </a:ext>
            </a:extLst>
          </p:cNvPr>
          <p:cNvSpPr/>
          <p:nvPr/>
        </p:nvSpPr>
        <p:spPr>
          <a:xfrm>
            <a:off x="1447800" y="3498055"/>
            <a:ext cx="67486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</a:rPr>
              <a:t>Использование опоры с низкими фазовыми шумами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</a:rPr>
              <a:t>Термостатированный КГ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</a:rPr>
              <a:t>Комбинированная опора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</a:rPr>
              <a:t>Генераторы на сапфировых резонаторах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</a:rPr>
              <a:t>Снижение собственных шумов ФАПЧ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</a:rPr>
              <a:t>Уменьшение </a:t>
            </a:r>
            <a:r>
              <a:rPr lang="en-US" sz="2000" dirty="0">
                <a:latin typeface="Arial" panose="020B0604020202020204" pitchFamily="34" charset="0"/>
              </a:rPr>
              <a:t>N</a:t>
            </a:r>
            <a:endParaRPr lang="ru-RU" sz="2000" dirty="0">
              <a:latin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</a:rPr>
              <a:t>Использование переноса частоты</a:t>
            </a:r>
            <a:endParaRPr lang="en-US" sz="2000" dirty="0">
              <a:latin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</a:rPr>
              <a:t>Использование умножителя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</a:rPr>
              <a:t>Расширение полосы фильтра ФАПЧ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E38EBBA-9B2A-4694-A24A-C667E768B37A}"/>
              </a:ext>
            </a:extLst>
          </p:cNvPr>
          <p:cNvSpPr/>
          <p:nvPr/>
        </p:nvSpPr>
        <p:spPr>
          <a:xfrm>
            <a:off x="4000500" y="2633726"/>
            <a:ext cx="990600" cy="304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30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69475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ЖИГ и ГУН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grpSp>
        <p:nvGrpSpPr>
          <p:cNvPr id="11" name="Group 64">
            <a:extLst>
              <a:ext uri="{FF2B5EF4-FFF2-40B4-BE49-F238E27FC236}">
                <a16:creationId xmlns:a16="http://schemas.microsoft.com/office/drawing/2014/main" id="{07D8D552-7D62-49B6-9F51-0A0AA7A092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7111" y="2057400"/>
            <a:ext cx="7859713" cy="4049712"/>
            <a:chOff x="2336" y="2558"/>
            <a:chExt cx="5132" cy="2671"/>
          </a:xfrm>
        </p:grpSpPr>
        <p:sp>
          <p:nvSpPr>
            <p:cNvPr id="14" name="AutoShape 65">
              <a:extLst>
                <a:ext uri="{FF2B5EF4-FFF2-40B4-BE49-F238E27FC236}">
                  <a16:creationId xmlns:a16="http://schemas.microsoft.com/office/drawing/2014/main" id="{C1DDD072-6BCF-48E3-9E5E-37F7032B60A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36" y="2558"/>
              <a:ext cx="5132" cy="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FCEE0A5-D9A1-4E04-BA20-3618630D88B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990" y="4888"/>
              <a:ext cx="1248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1000" b="1" dirty="0">
                <a:solidFill>
                  <a:srgbClr val="000000"/>
                </a:solidFill>
              </a:endParaRPr>
            </a:p>
            <a:p>
              <a:pPr algn="r"/>
              <a:r>
                <a:rPr lang="ru-RU" altLang="en-US" dirty="0">
                  <a:solidFill>
                    <a:srgbClr val="000000"/>
                  </a:solidFill>
                </a:rPr>
                <a:t>Отстройка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6" name="Group 67">
              <a:extLst>
                <a:ext uri="{FF2B5EF4-FFF2-40B4-BE49-F238E27FC236}">
                  <a16:creationId xmlns:a16="http://schemas.microsoft.com/office/drawing/2014/main" id="{DD350BC6-55AD-4E65-98BA-7D174FE230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2" y="2711"/>
              <a:ext cx="4703" cy="2485"/>
              <a:chOff x="2535" y="2670"/>
              <a:chExt cx="4703" cy="2485"/>
            </a:xfrm>
          </p:grpSpPr>
          <p:sp>
            <p:nvSpPr>
              <p:cNvPr id="17" name="Line 68">
                <a:extLst>
                  <a:ext uri="{FF2B5EF4-FFF2-40B4-BE49-F238E27FC236}">
                    <a16:creationId xmlns:a16="http://schemas.microsoft.com/office/drawing/2014/main" id="{E9FF514A-4006-440B-8859-C2E8F779A16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535" y="4872"/>
                <a:ext cx="4703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69">
                <a:extLst>
                  <a:ext uri="{FF2B5EF4-FFF2-40B4-BE49-F238E27FC236}">
                    <a16:creationId xmlns:a16="http://schemas.microsoft.com/office/drawing/2014/main" id="{83F2D4A3-3717-4F53-90E9-AEC860C1639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535" y="2679"/>
                <a:ext cx="1" cy="21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70">
                <a:extLst>
                  <a:ext uri="{FF2B5EF4-FFF2-40B4-BE49-F238E27FC236}">
                    <a16:creationId xmlns:a16="http://schemas.microsoft.com/office/drawing/2014/main" id="{EC587C35-64D6-469D-864F-3D67B3314CF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5642" y="4580"/>
                <a:ext cx="1446" cy="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71">
                <a:extLst>
                  <a:ext uri="{FF2B5EF4-FFF2-40B4-BE49-F238E27FC236}">
                    <a16:creationId xmlns:a16="http://schemas.microsoft.com/office/drawing/2014/main" id="{842A4B98-7F77-44A1-A425-BE4BD77A6AB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214" y="4872"/>
                <a:ext cx="2950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0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                  </a:t>
                </a:r>
                <a:r>
                  <a:rPr lang="en-US" altLang="en-US" sz="12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</a:t>
                </a:r>
                <a:r>
                  <a:rPr lang="ru-RU" altLang="en-US" sz="12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ЖИГ</a:t>
                </a:r>
                <a:r>
                  <a:rPr lang="en-US" altLang="en-US" sz="12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opt                                                 </a:t>
                </a:r>
                <a:r>
                  <a:rPr lang="en-US" altLang="en-US" sz="12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</a:t>
                </a:r>
                <a:r>
                  <a:rPr lang="ru-RU" altLang="en-US" sz="12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ГУН</a:t>
                </a:r>
                <a:r>
                  <a:rPr lang="en-US" altLang="en-US" sz="12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opt</a:t>
                </a:r>
                <a:endParaRPr lang="en-US" altLang="en-US" sz="1200" i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200" i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Text Box 72">
                <a:extLst>
                  <a:ext uri="{FF2B5EF4-FFF2-40B4-BE49-F238E27FC236}">
                    <a16:creationId xmlns:a16="http://schemas.microsoft.com/office/drawing/2014/main" id="{5FB59FD9-8699-4A36-B39D-6AD7A9BD28AA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616" y="2670"/>
                <a:ext cx="1787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ru-RU" altLang="en-US" dirty="0">
                    <a:solidFill>
                      <a:srgbClr val="000000"/>
                    </a:solidFill>
                  </a:rPr>
                  <a:t>Фазовый шум</a:t>
                </a:r>
                <a:endParaRPr lang="en-US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73">
                <a:extLst>
                  <a:ext uri="{FF2B5EF4-FFF2-40B4-BE49-F238E27FC236}">
                    <a16:creationId xmlns:a16="http://schemas.microsoft.com/office/drawing/2014/main" id="{A7CB3D30-9C55-4556-9A9B-787651363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4018"/>
                <a:ext cx="1908" cy="569"/>
              </a:xfrm>
              <a:custGeom>
                <a:avLst/>
                <a:gdLst>
                  <a:gd name="T0" fmla="*/ 0 w 2610"/>
                  <a:gd name="T1" fmla="*/ 31 h 771"/>
                  <a:gd name="T2" fmla="*/ 66 w 2610"/>
                  <a:gd name="T3" fmla="*/ 20 h 771"/>
                  <a:gd name="T4" fmla="*/ 148 w 2610"/>
                  <a:gd name="T5" fmla="*/ 3 h 771"/>
                  <a:gd name="T6" fmla="*/ 230 w 2610"/>
                  <a:gd name="T7" fmla="*/ 3 h 771"/>
                  <a:gd name="T8" fmla="*/ 285 w 2610"/>
                  <a:gd name="T9" fmla="*/ 14 h 771"/>
                  <a:gd name="T10" fmla="*/ 351 w 2610"/>
                  <a:gd name="T11" fmla="*/ 31 h 771"/>
                  <a:gd name="T12" fmla="*/ 444 w 2610"/>
                  <a:gd name="T13" fmla="*/ 69 h 771"/>
                  <a:gd name="T14" fmla="*/ 526 w 2610"/>
                  <a:gd name="T15" fmla="*/ 136 h 771"/>
                  <a:gd name="T16" fmla="*/ 598 w 2610"/>
                  <a:gd name="T17" fmla="*/ 191 h 771"/>
                  <a:gd name="T18" fmla="*/ 642 w 2610"/>
                  <a:gd name="T19" fmla="*/ 219 h 771"/>
                  <a:gd name="T20" fmla="*/ 735 w 2610"/>
                  <a:gd name="T21" fmla="*/ 275 h 771"/>
                  <a:gd name="T22" fmla="*/ 910 w 2610"/>
                  <a:gd name="T23" fmla="*/ 341 h 771"/>
                  <a:gd name="T24" fmla="*/ 1102 w 2610"/>
                  <a:gd name="T25" fmla="*/ 413 h 771"/>
                  <a:gd name="T26" fmla="*/ 1272 w 2610"/>
                  <a:gd name="T27" fmla="*/ 463 h 771"/>
                  <a:gd name="T28" fmla="*/ 1491 w 2610"/>
                  <a:gd name="T29" fmla="*/ 523 h 771"/>
                  <a:gd name="T30" fmla="*/ 1733 w 2610"/>
                  <a:gd name="T31" fmla="*/ 562 h 771"/>
                  <a:gd name="T32" fmla="*/ 1831 w 2610"/>
                  <a:gd name="T33" fmla="*/ 562 h 771"/>
                  <a:gd name="T34" fmla="*/ 1908 w 2610"/>
                  <a:gd name="T35" fmla="*/ 562 h 7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610" h="771">
                    <a:moveTo>
                      <a:pt x="0" y="42"/>
                    </a:moveTo>
                    <a:cubicBezTo>
                      <a:pt x="28" y="37"/>
                      <a:pt x="56" y="33"/>
                      <a:pt x="90" y="27"/>
                    </a:cubicBezTo>
                    <a:cubicBezTo>
                      <a:pt x="124" y="21"/>
                      <a:pt x="166" y="8"/>
                      <a:pt x="203" y="4"/>
                    </a:cubicBezTo>
                    <a:cubicBezTo>
                      <a:pt x="240" y="0"/>
                      <a:pt x="284" y="2"/>
                      <a:pt x="315" y="4"/>
                    </a:cubicBezTo>
                    <a:cubicBezTo>
                      <a:pt x="346" y="6"/>
                      <a:pt x="363" y="13"/>
                      <a:pt x="390" y="19"/>
                    </a:cubicBezTo>
                    <a:cubicBezTo>
                      <a:pt x="417" y="25"/>
                      <a:pt x="444" y="29"/>
                      <a:pt x="480" y="42"/>
                    </a:cubicBezTo>
                    <a:cubicBezTo>
                      <a:pt x="516" y="55"/>
                      <a:pt x="568" y="70"/>
                      <a:pt x="608" y="94"/>
                    </a:cubicBezTo>
                    <a:cubicBezTo>
                      <a:pt x="648" y="118"/>
                      <a:pt x="685" y="157"/>
                      <a:pt x="720" y="184"/>
                    </a:cubicBezTo>
                    <a:cubicBezTo>
                      <a:pt x="755" y="211"/>
                      <a:pt x="792" y="240"/>
                      <a:pt x="818" y="259"/>
                    </a:cubicBezTo>
                    <a:cubicBezTo>
                      <a:pt x="844" y="278"/>
                      <a:pt x="847" y="278"/>
                      <a:pt x="878" y="297"/>
                    </a:cubicBezTo>
                    <a:cubicBezTo>
                      <a:pt x="909" y="316"/>
                      <a:pt x="944" y="345"/>
                      <a:pt x="1005" y="372"/>
                    </a:cubicBezTo>
                    <a:cubicBezTo>
                      <a:pt x="1066" y="399"/>
                      <a:pt x="1161" y="431"/>
                      <a:pt x="1245" y="462"/>
                    </a:cubicBezTo>
                    <a:cubicBezTo>
                      <a:pt x="1329" y="493"/>
                      <a:pt x="1426" y="532"/>
                      <a:pt x="1508" y="559"/>
                    </a:cubicBezTo>
                    <a:cubicBezTo>
                      <a:pt x="1590" y="586"/>
                      <a:pt x="1651" y="602"/>
                      <a:pt x="1740" y="627"/>
                    </a:cubicBezTo>
                    <a:cubicBezTo>
                      <a:pt x="1829" y="652"/>
                      <a:pt x="1935" y="687"/>
                      <a:pt x="2040" y="709"/>
                    </a:cubicBezTo>
                    <a:cubicBezTo>
                      <a:pt x="2145" y="731"/>
                      <a:pt x="2293" y="753"/>
                      <a:pt x="2370" y="762"/>
                    </a:cubicBezTo>
                    <a:cubicBezTo>
                      <a:pt x="2447" y="771"/>
                      <a:pt x="2465" y="762"/>
                      <a:pt x="2505" y="762"/>
                    </a:cubicBezTo>
                    <a:cubicBezTo>
                      <a:pt x="2545" y="762"/>
                      <a:pt x="2577" y="762"/>
                      <a:pt x="2610" y="762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74">
                <a:extLst>
                  <a:ext uri="{FF2B5EF4-FFF2-40B4-BE49-F238E27FC236}">
                    <a16:creationId xmlns:a16="http://schemas.microsoft.com/office/drawing/2014/main" id="{AF98D3C7-66EF-4A6E-8A45-1D47805325F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985" y="4043"/>
                <a:ext cx="4" cy="8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75">
                <a:extLst>
                  <a:ext uri="{FF2B5EF4-FFF2-40B4-BE49-F238E27FC236}">
                    <a16:creationId xmlns:a16="http://schemas.microsoft.com/office/drawing/2014/main" id="{4F89B3B6-6C54-475D-9E10-FBFD326DB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9" y="3632"/>
                <a:ext cx="359" cy="37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 Box 76">
                <a:extLst>
                  <a:ext uri="{FF2B5EF4-FFF2-40B4-BE49-F238E27FC236}">
                    <a16:creationId xmlns:a16="http://schemas.microsoft.com/office/drawing/2014/main" id="{0F96A955-7186-41A6-82E8-060EB1A88A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7" y="3457"/>
                <a:ext cx="1503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ru-RU" altLang="en-US" sz="1200" dirty="0">
                    <a:solidFill>
                      <a:srgbClr val="FF0000"/>
                    </a:solidFill>
                  </a:rPr>
                  <a:t>Синтезатор на основе ГУН</a:t>
                </a:r>
                <a:endParaRPr lang="en-US" alt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Text Box 77">
                <a:extLst>
                  <a:ext uri="{FF2B5EF4-FFF2-40B4-BE49-F238E27FC236}">
                    <a16:creationId xmlns:a16="http://schemas.microsoft.com/office/drawing/2014/main" id="{9887334B-876F-461F-BA37-FCCDC73DD5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5" y="3726"/>
                <a:ext cx="1449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ru-RU" altLang="en-US" sz="1200" dirty="0">
                    <a:solidFill>
                      <a:srgbClr val="0000FF"/>
                    </a:solidFill>
                  </a:rPr>
                  <a:t>Синтезатор на основе ЖИГ</a:t>
                </a:r>
                <a:endParaRPr lang="en-US" alt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" name="Line 78">
                <a:extLst>
                  <a:ext uri="{FF2B5EF4-FFF2-40B4-BE49-F238E27FC236}">
                    <a16:creationId xmlns:a16="http://schemas.microsoft.com/office/drawing/2014/main" id="{EEA5712D-9C6B-44BD-B66A-50E98F0116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5" y="3906"/>
                <a:ext cx="515" cy="565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79">
                <a:extLst>
                  <a:ext uri="{FF2B5EF4-FFF2-40B4-BE49-F238E27FC236}">
                    <a16:creationId xmlns:a16="http://schemas.microsoft.com/office/drawing/2014/main" id="{8EBC67D5-62FD-4BE7-96B1-68A14D615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" y="4008"/>
                <a:ext cx="1897" cy="546"/>
              </a:xfrm>
              <a:custGeom>
                <a:avLst/>
                <a:gdLst>
                  <a:gd name="T0" fmla="*/ 0 w 2610"/>
                  <a:gd name="T1" fmla="*/ 30 h 771"/>
                  <a:gd name="T2" fmla="*/ 65 w 2610"/>
                  <a:gd name="T3" fmla="*/ 19 h 771"/>
                  <a:gd name="T4" fmla="*/ 148 w 2610"/>
                  <a:gd name="T5" fmla="*/ 3 h 771"/>
                  <a:gd name="T6" fmla="*/ 229 w 2610"/>
                  <a:gd name="T7" fmla="*/ 3 h 771"/>
                  <a:gd name="T8" fmla="*/ 283 w 2610"/>
                  <a:gd name="T9" fmla="*/ 13 h 771"/>
                  <a:gd name="T10" fmla="*/ 349 w 2610"/>
                  <a:gd name="T11" fmla="*/ 30 h 771"/>
                  <a:gd name="T12" fmla="*/ 442 w 2610"/>
                  <a:gd name="T13" fmla="*/ 67 h 771"/>
                  <a:gd name="T14" fmla="*/ 523 w 2610"/>
                  <a:gd name="T15" fmla="*/ 130 h 771"/>
                  <a:gd name="T16" fmla="*/ 595 w 2610"/>
                  <a:gd name="T17" fmla="*/ 183 h 771"/>
                  <a:gd name="T18" fmla="*/ 638 w 2610"/>
                  <a:gd name="T19" fmla="*/ 210 h 771"/>
                  <a:gd name="T20" fmla="*/ 730 w 2610"/>
                  <a:gd name="T21" fmla="*/ 263 h 771"/>
                  <a:gd name="T22" fmla="*/ 905 w 2610"/>
                  <a:gd name="T23" fmla="*/ 327 h 771"/>
                  <a:gd name="T24" fmla="*/ 1096 w 2610"/>
                  <a:gd name="T25" fmla="*/ 396 h 771"/>
                  <a:gd name="T26" fmla="*/ 1265 w 2610"/>
                  <a:gd name="T27" fmla="*/ 444 h 771"/>
                  <a:gd name="T28" fmla="*/ 1483 w 2610"/>
                  <a:gd name="T29" fmla="*/ 502 h 771"/>
                  <a:gd name="T30" fmla="*/ 1723 w 2610"/>
                  <a:gd name="T31" fmla="*/ 540 h 771"/>
                  <a:gd name="T32" fmla="*/ 1821 w 2610"/>
                  <a:gd name="T33" fmla="*/ 540 h 771"/>
                  <a:gd name="T34" fmla="*/ 1897 w 2610"/>
                  <a:gd name="T35" fmla="*/ 540 h 7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610" h="771">
                    <a:moveTo>
                      <a:pt x="0" y="42"/>
                    </a:moveTo>
                    <a:cubicBezTo>
                      <a:pt x="28" y="37"/>
                      <a:pt x="56" y="33"/>
                      <a:pt x="90" y="27"/>
                    </a:cubicBezTo>
                    <a:cubicBezTo>
                      <a:pt x="124" y="21"/>
                      <a:pt x="166" y="8"/>
                      <a:pt x="203" y="4"/>
                    </a:cubicBezTo>
                    <a:cubicBezTo>
                      <a:pt x="240" y="0"/>
                      <a:pt x="284" y="2"/>
                      <a:pt x="315" y="4"/>
                    </a:cubicBezTo>
                    <a:cubicBezTo>
                      <a:pt x="346" y="6"/>
                      <a:pt x="363" y="13"/>
                      <a:pt x="390" y="19"/>
                    </a:cubicBezTo>
                    <a:cubicBezTo>
                      <a:pt x="417" y="25"/>
                      <a:pt x="444" y="29"/>
                      <a:pt x="480" y="42"/>
                    </a:cubicBezTo>
                    <a:cubicBezTo>
                      <a:pt x="516" y="55"/>
                      <a:pt x="568" y="70"/>
                      <a:pt x="608" y="94"/>
                    </a:cubicBezTo>
                    <a:cubicBezTo>
                      <a:pt x="648" y="118"/>
                      <a:pt x="685" y="157"/>
                      <a:pt x="720" y="184"/>
                    </a:cubicBezTo>
                    <a:cubicBezTo>
                      <a:pt x="755" y="211"/>
                      <a:pt x="792" y="240"/>
                      <a:pt x="818" y="259"/>
                    </a:cubicBezTo>
                    <a:cubicBezTo>
                      <a:pt x="844" y="278"/>
                      <a:pt x="847" y="278"/>
                      <a:pt x="878" y="297"/>
                    </a:cubicBezTo>
                    <a:cubicBezTo>
                      <a:pt x="909" y="316"/>
                      <a:pt x="944" y="345"/>
                      <a:pt x="1005" y="372"/>
                    </a:cubicBezTo>
                    <a:cubicBezTo>
                      <a:pt x="1066" y="399"/>
                      <a:pt x="1161" y="431"/>
                      <a:pt x="1245" y="462"/>
                    </a:cubicBezTo>
                    <a:cubicBezTo>
                      <a:pt x="1329" y="493"/>
                      <a:pt x="1426" y="532"/>
                      <a:pt x="1508" y="559"/>
                    </a:cubicBezTo>
                    <a:cubicBezTo>
                      <a:pt x="1590" y="586"/>
                      <a:pt x="1651" y="602"/>
                      <a:pt x="1740" y="627"/>
                    </a:cubicBezTo>
                    <a:cubicBezTo>
                      <a:pt x="1829" y="652"/>
                      <a:pt x="1935" y="687"/>
                      <a:pt x="2040" y="709"/>
                    </a:cubicBezTo>
                    <a:cubicBezTo>
                      <a:pt x="2145" y="731"/>
                      <a:pt x="2293" y="753"/>
                      <a:pt x="2370" y="762"/>
                    </a:cubicBezTo>
                    <a:cubicBezTo>
                      <a:pt x="2447" y="771"/>
                      <a:pt x="2465" y="762"/>
                      <a:pt x="2505" y="762"/>
                    </a:cubicBezTo>
                    <a:cubicBezTo>
                      <a:pt x="2545" y="762"/>
                      <a:pt x="2577" y="762"/>
                      <a:pt x="2610" y="76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80">
                <a:extLst>
                  <a:ext uri="{FF2B5EF4-FFF2-40B4-BE49-F238E27FC236}">
                    <a16:creationId xmlns:a16="http://schemas.microsoft.com/office/drawing/2014/main" id="{7C57003F-72AF-4502-B463-A5684B7FA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2" y="4549"/>
                <a:ext cx="403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81">
                <a:extLst>
                  <a:ext uri="{FF2B5EF4-FFF2-40B4-BE49-F238E27FC236}">
                    <a16:creationId xmlns:a16="http://schemas.microsoft.com/office/drawing/2014/main" id="{E6976AF5-EBA8-4853-BA18-76407C9A9B7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5040" y="4042"/>
                <a:ext cx="3" cy="8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82">
                <a:extLst>
                  <a:ext uri="{FF2B5EF4-FFF2-40B4-BE49-F238E27FC236}">
                    <a16:creationId xmlns:a16="http://schemas.microsoft.com/office/drawing/2014/main" id="{CCBAE3F3-B027-45FE-A175-BF2AE2829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3574"/>
                <a:ext cx="898" cy="461"/>
              </a:xfrm>
              <a:custGeom>
                <a:avLst/>
                <a:gdLst>
                  <a:gd name="T0" fmla="*/ 898 w 1238"/>
                  <a:gd name="T1" fmla="*/ 461 h 630"/>
                  <a:gd name="T2" fmla="*/ 713 w 1238"/>
                  <a:gd name="T3" fmla="*/ 439 h 630"/>
                  <a:gd name="T4" fmla="*/ 517 w 1238"/>
                  <a:gd name="T5" fmla="*/ 395 h 630"/>
                  <a:gd name="T6" fmla="*/ 370 w 1238"/>
                  <a:gd name="T7" fmla="*/ 351 h 630"/>
                  <a:gd name="T8" fmla="*/ 256 w 1238"/>
                  <a:gd name="T9" fmla="*/ 302 h 630"/>
                  <a:gd name="T10" fmla="*/ 120 w 1238"/>
                  <a:gd name="T11" fmla="*/ 220 h 630"/>
                  <a:gd name="T12" fmla="*/ 44 w 1238"/>
                  <a:gd name="T13" fmla="*/ 105 h 630"/>
                  <a:gd name="T14" fmla="*/ 0 w 1238"/>
                  <a:gd name="T15" fmla="*/ 0 h 6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38" h="630">
                    <a:moveTo>
                      <a:pt x="1238" y="630"/>
                    </a:moveTo>
                    <a:cubicBezTo>
                      <a:pt x="1154" y="622"/>
                      <a:pt x="1070" y="615"/>
                      <a:pt x="983" y="600"/>
                    </a:cubicBezTo>
                    <a:cubicBezTo>
                      <a:pt x="896" y="585"/>
                      <a:pt x="792" y="560"/>
                      <a:pt x="713" y="540"/>
                    </a:cubicBezTo>
                    <a:cubicBezTo>
                      <a:pt x="634" y="520"/>
                      <a:pt x="570" y="501"/>
                      <a:pt x="510" y="480"/>
                    </a:cubicBezTo>
                    <a:cubicBezTo>
                      <a:pt x="450" y="459"/>
                      <a:pt x="410" y="443"/>
                      <a:pt x="353" y="413"/>
                    </a:cubicBezTo>
                    <a:cubicBezTo>
                      <a:pt x="296" y="383"/>
                      <a:pt x="214" y="345"/>
                      <a:pt x="165" y="300"/>
                    </a:cubicBezTo>
                    <a:cubicBezTo>
                      <a:pt x="116" y="255"/>
                      <a:pt x="87" y="193"/>
                      <a:pt x="60" y="143"/>
                    </a:cubicBezTo>
                    <a:cubicBezTo>
                      <a:pt x="33" y="93"/>
                      <a:pt x="16" y="46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83">
                <a:extLst>
                  <a:ext uri="{FF2B5EF4-FFF2-40B4-BE49-F238E27FC236}">
                    <a16:creationId xmlns:a16="http://schemas.microsoft.com/office/drawing/2014/main" id="{81345E4D-332B-47A5-8015-FF1E64620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" y="3626"/>
                <a:ext cx="1218" cy="447"/>
              </a:xfrm>
              <a:custGeom>
                <a:avLst/>
                <a:gdLst>
                  <a:gd name="T0" fmla="*/ 1218 w 1680"/>
                  <a:gd name="T1" fmla="*/ 427 h 612"/>
                  <a:gd name="T2" fmla="*/ 1088 w 1680"/>
                  <a:gd name="T3" fmla="*/ 444 h 612"/>
                  <a:gd name="T4" fmla="*/ 973 w 1680"/>
                  <a:gd name="T5" fmla="*/ 444 h 612"/>
                  <a:gd name="T6" fmla="*/ 794 w 1680"/>
                  <a:gd name="T7" fmla="*/ 438 h 612"/>
                  <a:gd name="T8" fmla="*/ 668 w 1680"/>
                  <a:gd name="T9" fmla="*/ 411 h 612"/>
                  <a:gd name="T10" fmla="*/ 511 w 1680"/>
                  <a:gd name="T11" fmla="*/ 383 h 612"/>
                  <a:gd name="T12" fmla="*/ 331 w 1680"/>
                  <a:gd name="T13" fmla="*/ 318 h 612"/>
                  <a:gd name="T14" fmla="*/ 212 w 1680"/>
                  <a:gd name="T15" fmla="*/ 269 h 612"/>
                  <a:gd name="T16" fmla="*/ 125 w 1680"/>
                  <a:gd name="T17" fmla="*/ 203 h 612"/>
                  <a:gd name="T18" fmla="*/ 54 w 1680"/>
                  <a:gd name="T19" fmla="*/ 121 h 612"/>
                  <a:gd name="T20" fmla="*/ 0 w 1680"/>
                  <a:gd name="T21" fmla="*/ 0 h 6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80" h="612">
                    <a:moveTo>
                      <a:pt x="1680" y="585"/>
                    </a:moveTo>
                    <a:cubicBezTo>
                      <a:pt x="1618" y="594"/>
                      <a:pt x="1556" y="604"/>
                      <a:pt x="1500" y="608"/>
                    </a:cubicBezTo>
                    <a:cubicBezTo>
                      <a:pt x="1444" y="612"/>
                      <a:pt x="1409" y="609"/>
                      <a:pt x="1342" y="608"/>
                    </a:cubicBezTo>
                    <a:cubicBezTo>
                      <a:pt x="1275" y="607"/>
                      <a:pt x="1165" y="608"/>
                      <a:pt x="1095" y="600"/>
                    </a:cubicBezTo>
                    <a:cubicBezTo>
                      <a:pt x="1025" y="592"/>
                      <a:pt x="987" y="575"/>
                      <a:pt x="922" y="563"/>
                    </a:cubicBezTo>
                    <a:cubicBezTo>
                      <a:pt x="857" y="551"/>
                      <a:pt x="782" y="546"/>
                      <a:pt x="705" y="525"/>
                    </a:cubicBezTo>
                    <a:cubicBezTo>
                      <a:pt x="628" y="504"/>
                      <a:pt x="526" y="461"/>
                      <a:pt x="457" y="435"/>
                    </a:cubicBezTo>
                    <a:cubicBezTo>
                      <a:pt x="388" y="409"/>
                      <a:pt x="339" y="394"/>
                      <a:pt x="292" y="368"/>
                    </a:cubicBezTo>
                    <a:cubicBezTo>
                      <a:pt x="245" y="342"/>
                      <a:pt x="208" y="312"/>
                      <a:pt x="172" y="278"/>
                    </a:cubicBezTo>
                    <a:cubicBezTo>
                      <a:pt x="136" y="244"/>
                      <a:pt x="104" y="211"/>
                      <a:pt x="75" y="165"/>
                    </a:cubicBezTo>
                    <a:cubicBezTo>
                      <a:pt x="46" y="119"/>
                      <a:pt x="12" y="27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84">
                <a:extLst>
                  <a:ext uri="{FF2B5EF4-FFF2-40B4-BE49-F238E27FC236}">
                    <a16:creationId xmlns:a16="http://schemas.microsoft.com/office/drawing/2014/main" id="{D6F3BC0F-5016-4E6D-86B1-B2206B732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4033"/>
                <a:ext cx="1353" cy="16"/>
              </a:xfrm>
              <a:custGeom>
                <a:avLst/>
                <a:gdLst>
                  <a:gd name="T0" fmla="*/ 0 w 1867"/>
                  <a:gd name="T1" fmla="*/ 0 h 23"/>
                  <a:gd name="T2" fmla="*/ 598 w 1867"/>
                  <a:gd name="T3" fmla="*/ 10 h 23"/>
                  <a:gd name="T4" fmla="*/ 951 w 1867"/>
                  <a:gd name="T5" fmla="*/ 15 h 23"/>
                  <a:gd name="T6" fmla="*/ 1353 w 1867"/>
                  <a:gd name="T7" fmla="*/ 5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67" h="23">
                    <a:moveTo>
                      <a:pt x="0" y="0"/>
                    </a:moveTo>
                    <a:cubicBezTo>
                      <a:pt x="303" y="5"/>
                      <a:pt x="606" y="11"/>
                      <a:pt x="825" y="15"/>
                    </a:cubicBezTo>
                    <a:cubicBezTo>
                      <a:pt x="1044" y="19"/>
                      <a:pt x="1138" y="23"/>
                      <a:pt x="1312" y="22"/>
                    </a:cubicBezTo>
                    <a:cubicBezTo>
                      <a:pt x="1486" y="21"/>
                      <a:pt x="1676" y="14"/>
                      <a:pt x="1867" y="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85021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69475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ЖИГ и ГУН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sp>
        <p:nvSpPr>
          <p:cNvPr id="110" name="Line 5">
            <a:extLst>
              <a:ext uri="{FF2B5EF4-FFF2-40B4-BE49-F238E27FC236}">
                <a16:creationId xmlns:a16="http://schemas.microsoft.com/office/drawing/2014/main" id="{C758047C-0FF9-427E-A1AC-0800A67FFA75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512887" y="2044700"/>
            <a:ext cx="1588" cy="4086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6">
            <a:extLst>
              <a:ext uri="{FF2B5EF4-FFF2-40B4-BE49-F238E27FC236}">
                <a16:creationId xmlns:a16="http://schemas.microsoft.com/office/drawing/2014/main" id="{CA82FA3E-C68C-4E10-A7E7-89FF32679AC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511300" y="6130925"/>
            <a:ext cx="6116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7">
            <a:extLst>
              <a:ext uri="{FF2B5EF4-FFF2-40B4-BE49-F238E27FC236}">
                <a16:creationId xmlns:a16="http://schemas.microsoft.com/office/drawing/2014/main" id="{531507E2-F295-48AE-8352-1CBF80F781B4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5205412" y="5749925"/>
            <a:ext cx="22955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8">
            <a:extLst>
              <a:ext uri="{FF2B5EF4-FFF2-40B4-BE49-F238E27FC236}">
                <a16:creationId xmlns:a16="http://schemas.microsoft.com/office/drawing/2014/main" id="{C4C3D122-2B8D-4F55-BFC2-1B6373F99FFB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2786062" y="4854575"/>
            <a:ext cx="2419350" cy="8953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9">
            <a:extLst>
              <a:ext uri="{FF2B5EF4-FFF2-40B4-BE49-F238E27FC236}">
                <a16:creationId xmlns:a16="http://schemas.microsoft.com/office/drawing/2014/main" id="{F30F7D91-EFF8-4619-9899-46AD52EFBB01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1893887" y="2811462"/>
            <a:ext cx="892175" cy="204311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0">
            <a:extLst>
              <a:ext uri="{FF2B5EF4-FFF2-40B4-BE49-F238E27FC236}">
                <a16:creationId xmlns:a16="http://schemas.microsoft.com/office/drawing/2014/main" id="{7258F547-54A4-42F8-9B41-B1643912440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786062" y="4197350"/>
            <a:ext cx="0" cy="1933575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11">
            <a:extLst>
              <a:ext uri="{FF2B5EF4-FFF2-40B4-BE49-F238E27FC236}">
                <a16:creationId xmlns:a16="http://schemas.microsoft.com/office/drawing/2014/main" id="{4DF80F52-45D6-498A-A47C-8FFC0FBA43B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205412" y="5749925"/>
            <a:ext cx="0" cy="38100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Text Box 12">
            <a:extLst>
              <a:ext uri="{FF2B5EF4-FFF2-40B4-BE49-F238E27FC236}">
                <a16:creationId xmlns:a16="http://schemas.microsoft.com/office/drawing/2014/main" id="{7942E8D9-9F6F-4F0A-A1FA-6C27F732490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05062" y="6130925"/>
            <a:ext cx="11938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 i="1">
                <a:solidFill>
                  <a:srgbClr val="000000"/>
                </a:solidFill>
                <a:latin typeface="Times New Roman" panose="02020603050405020304" pitchFamily="18" charset="0"/>
              </a:rPr>
              <a:t>      f</a:t>
            </a:r>
            <a:r>
              <a:rPr lang="en-US" altLang="en-US" sz="12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α</a:t>
            </a:r>
            <a:endParaRPr lang="en-US" altLang="en-US" sz="1200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" name="Text Box 13">
            <a:extLst>
              <a:ext uri="{FF2B5EF4-FFF2-40B4-BE49-F238E27FC236}">
                <a16:creationId xmlns:a16="http://schemas.microsoft.com/office/drawing/2014/main" id="{7B9CFA63-D0D5-45C7-A5D5-2DEA69656E9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589462" y="6130925"/>
            <a:ext cx="34115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f</a:t>
            </a:r>
            <a:r>
              <a:rPr lang="en-US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 </a:t>
            </a:r>
            <a:r>
              <a:rPr lang="en-US" alt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/2Q</a:t>
            </a:r>
            <a:r>
              <a:rPr lang="ru-RU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ЖИГ</a:t>
            </a:r>
            <a:r>
              <a:rPr lang="en-US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</a:t>
            </a:r>
            <a:r>
              <a:rPr lang="en-US" alt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/2Q</a:t>
            </a:r>
            <a:r>
              <a:rPr lang="ru-RU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ГУН</a:t>
            </a:r>
            <a:endParaRPr lang="en-US" altLang="en-US" sz="1200" i="1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" name="Text Box 14">
            <a:extLst>
              <a:ext uri="{FF2B5EF4-FFF2-40B4-BE49-F238E27FC236}">
                <a16:creationId xmlns:a16="http://schemas.microsoft.com/office/drawing/2014/main" id="{67850954-72A2-4A78-8624-CE72E18962A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08700" y="4733925"/>
            <a:ext cx="14668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en-US" sz="1400" dirty="0">
                <a:solidFill>
                  <a:srgbClr val="C00000"/>
                </a:solidFill>
              </a:rPr>
              <a:t>Шумы ФАПЧ</a:t>
            </a:r>
            <a:endParaRPr lang="en-US" altLang="en-US" sz="1400" dirty="0">
              <a:solidFill>
                <a:srgbClr val="C00000"/>
              </a:solidFill>
            </a:endParaRPr>
          </a:p>
        </p:txBody>
      </p:sp>
      <p:sp>
        <p:nvSpPr>
          <p:cNvPr id="120" name="Line 15">
            <a:extLst>
              <a:ext uri="{FF2B5EF4-FFF2-40B4-BE49-F238E27FC236}">
                <a16:creationId xmlns:a16="http://schemas.microsoft.com/office/drawing/2014/main" id="{2FBA2877-F821-4E36-B2FC-FB52FE559E1A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864350" y="5692775"/>
            <a:ext cx="6365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16">
            <a:extLst>
              <a:ext uri="{FF2B5EF4-FFF2-40B4-BE49-F238E27FC236}">
                <a16:creationId xmlns:a16="http://schemas.microsoft.com/office/drawing/2014/main" id="{D0C300F6-183C-4E7E-93B2-A033D7AA74AD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2786062" y="4183062"/>
            <a:ext cx="4078288" cy="15097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17">
            <a:extLst>
              <a:ext uri="{FF2B5EF4-FFF2-40B4-BE49-F238E27FC236}">
                <a16:creationId xmlns:a16="http://schemas.microsoft.com/office/drawing/2014/main" id="{EE8B2BC3-1FEA-429C-8A8E-A03B4D2715A0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1893887" y="2139950"/>
            <a:ext cx="892175" cy="20431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18">
            <a:extLst>
              <a:ext uri="{FF2B5EF4-FFF2-40B4-BE49-F238E27FC236}">
                <a16:creationId xmlns:a16="http://schemas.microsoft.com/office/drawing/2014/main" id="{89B139E5-DA57-4A4E-AFF2-C53EDCADDF2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864350" y="5707062"/>
            <a:ext cx="0" cy="409575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19">
            <a:extLst>
              <a:ext uri="{FF2B5EF4-FFF2-40B4-BE49-F238E27FC236}">
                <a16:creationId xmlns:a16="http://schemas.microsoft.com/office/drawing/2014/main" id="{E07AEE0B-EF70-4D43-885B-E0EA025EB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7" y="5073650"/>
            <a:ext cx="5934075" cy="0"/>
          </a:xfrm>
          <a:prstGeom prst="line">
            <a:avLst/>
          </a:prstGeom>
          <a:noFill/>
          <a:ln w="15875">
            <a:solidFill>
              <a:srgbClr val="009999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5" name="Line 20">
            <a:extLst>
              <a:ext uri="{FF2B5EF4-FFF2-40B4-BE49-F238E27FC236}">
                <a16:creationId xmlns:a16="http://schemas.microsoft.com/office/drawing/2014/main" id="{83EAB8E1-17AF-4693-A0DF-1E071F6FA5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62362" y="5078412"/>
            <a:ext cx="49213" cy="77788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6" name="Line 21">
            <a:extLst>
              <a:ext uri="{FF2B5EF4-FFF2-40B4-BE49-F238E27FC236}">
                <a16:creationId xmlns:a16="http://schemas.microsoft.com/office/drawing/2014/main" id="{235E9C05-6DAD-4243-91F3-9974ADF7E4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71912" y="5087937"/>
            <a:ext cx="82550" cy="13970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7" name="Line 22">
            <a:extLst>
              <a:ext uri="{FF2B5EF4-FFF2-40B4-BE49-F238E27FC236}">
                <a16:creationId xmlns:a16="http://schemas.microsoft.com/office/drawing/2014/main" id="{A65D2F6D-3773-41FE-9B62-E7BDD99B81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8287" y="5087937"/>
            <a:ext cx="134938" cy="21590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8" name="Line 23">
            <a:extLst>
              <a:ext uri="{FF2B5EF4-FFF2-40B4-BE49-F238E27FC236}">
                <a16:creationId xmlns:a16="http://schemas.microsoft.com/office/drawing/2014/main" id="{19C97B44-A881-422A-9156-033B4F25E4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6725" y="5083175"/>
            <a:ext cx="203200" cy="295275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9" name="Line 24">
            <a:extLst>
              <a:ext uri="{FF2B5EF4-FFF2-40B4-BE49-F238E27FC236}">
                <a16:creationId xmlns:a16="http://schemas.microsoft.com/office/drawing/2014/main" id="{5BE41010-8E3B-41E3-8BC3-5039A6DDEC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1037" y="5092700"/>
            <a:ext cx="244475" cy="363537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0" name="Line 25">
            <a:extLst>
              <a:ext uri="{FF2B5EF4-FFF2-40B4-BE49-F238E27FC236}">
                <a16:creationId xmlns:a16="http://schemas.microsoft.com/office/drawing/2014/main" id="{A7857BE0-07D5-4A0C-92CE-E28C5569C2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6937" y="5092700"/>
            <a:ext cx="290513" cy="43815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1" name="Line 26">
            <a:extLst>
              <a:ext uri="{FF2B5EF4-FFF2-40B4-BE49-F238E27FC236}">
                <a16:creationId xmlns:a16="http://schemas.microsoft.com/office/drawing/2014/main" id="{D15F0003-3D05-492E-BD3B-73B64AC9DE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8075" y="5121275"/>
            <a:ext cx="325437" cy="490537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2" name="Line 27">
            <a:extLst>
              <a:ext uri="{FF2B5EF4-FFF2-40B4-BE49-F238E27FC236}">
                <a16:creationId xmlns:a16="http://schemas.microsoft.com/office/drawing/2014/main" id="{17FFBE10-113E-4901-AB8C-BF475BA800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2387" y="5205412"/>
            <a:ext cx="319088" cy="485775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3" name="Line 28">
            <a:extLst>
              <a:ext uri="{FF2B5EF4-FFF2-40B4-BE49-F238E27FC236}">
                <a16:creationId xmlns:a16="http://schemas.microsoft.com/office/drawing/2014/main" id="{F0D02490-78EA-4957-ACFA-89A7D5CEE2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0037" y="5284787"/>
            <a:ext cx="288925" cy="43815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4" name="Line 29">
            <a:extLst>
              <a:ext uri="{FF2B5EF4-FFF2-40B4-BE49-F238E27FC236}">
                <a16:creationId xmlns:a16="http://schemas.microsoft.com/office/drawing/2014/main" id="{A0D0EA07-016C-47F6-A0AF-0D9F77421D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0862" y="5354637"/>
            <a:ext cx="244475" cy="371475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5" name="Line 30">
            <a:extLst>
              <a:ext uri="{FF2B5EF4-FFF2-40B4-BE49-F238E27FC236}">
                <a16:creationId xmlns:a16="http://schemas.microsoft.com/office/drawing/2014/main" id="{372BCD84-38EC-42A0-AFA4-863C6883E6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9975" y="5513387"/>
            <a:ext cx="134937" cy="206375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6" name="Line 31">
            <a:extLst>
              <a:ext uri="{FF2B5EF4-FFF2-40B4-BE49-F238E27FC236}">
                <a16:creationId xmlns:a16="http://schemas.microsoft.com/office/drawing/2014/main" id="{16EE66BD-A54E-4779-BB0D-01DF6A487E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16675" y="5592762"/>
            <a:ext cx="76200" cy="12065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7" name="Line 32">
            <a:extLst>
              <a:ext uri="{FF2B5EF4-FFF2-40B4-BE49-F238E27FC236}">
                <a16:creationId xmlns:a16="http://schemas.microsoft.com/office/drawing/2014/main" id="{9A6A9D66-A62D-4DF5-9682-BCB8B1046C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0100" y="5430837"/>
            <a:ext cx="200025" cy="29210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8" name="Line 33">
            <a:extLst>
              <a:ext uri="{FF2B5EF4-FFF2-40B4-BE49-F238E27FC236}">
                <a16:creationId xmlns:a16="http://schemas.microsoft.com/office/drawing/2014/main" id="{F522ACC5-B43F-48A6-8099-541D468D20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3212" y="5656262"/>
            <a:ext cx="46038" cy="66675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9" name="Line 35">
            <a:extLst>
              <a:ext uri="{FF2B5EF4-FFF2-40B4-BE49-F238E27FC236}">
                <a16:creationId xmlns:a16="http://schemas.microsoft.com/office/drawing/2014/main" id="{7235A653-B873-4422-8C72-74EBF6F847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3827462"/>
            <a:ext cx="473075" cy="485775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Text Box 36">
            <a:extLst>
              <a:ext uri="{FF2B5EF4-FFF2-40B4-BE49-F238E27FC236}">
                <a16:creationId xmlns:a16="http://schemas.microsoft.com/office/drawing/2014/main" id="{B7F55DD2-0F38-4147-B5D4-1D2ABF629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7" y="3619500"/>
            <a:ext cx="15875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en-US" sz="1000" dirty="0">
                <a:solidFill>
                  <a:srgbClr val="FF0000"/>
                </a:solidFill>
              </a:rPr>
              <a:t>ГУН</a:t>
            </a:r>
            <a:endParaRPr lang="en-US" altLang="en-US" sz="1000" dirty="0">
              <a:solidFill>
                <a:srgbClr val="FF0000"/>
              </a:solidFill>
            </a:endParaRPr>
          </a:p>
        </p:txBody>
      </p:sp>
      <p:sp>
        <p:nvSpPr>
          <p:cNvPr id="141" name="Text Box 37">
            <a:extLst>
              <a:ext uri="{FF2B5EF4-FFF2-40B4-BE49-F238E27FC236}">
                <a16:creationId xmlns:a16="http://schemas.microsoft.com/office/drawing/2014/main" id="{939D57BC-6FBF-45FB-839C-E62C939A0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0" y="3962400"/>
            <a:ext cx="587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en-US" sz="1000" dirty="0">
                <a:solidFill>
                  <a:srgbClr val="0000FF"/>
                </a:solidFill>
              </a:rPr>
              <a:t>ЖИГ</a:t>
            </a:r>
            <a:endParaRPr lang="en-US" altLang="en-US" sz="1000" dirty="0">
              <a:solidFill>
                <a:srgbClr val="0000FF"/>
              </a:solidFill>
            </a:endParaRPr>
          </a:p>
        </p:txBody>
      </p:sp>
      <p:sp>
        <p:nvSpPr>
          <p:cNvPr id="142" name="Line 38">
            <a:extLst>
              <a:ext uri="{FF2B5EF4-FFF2-40B4-BE49-F238E27FC236}">
                <a16:creationId xmlns:a16="http://schemas.microsoft.com/office/drawing/2014/main" id="{7F113119-0D49-46D9-96D6-C86A8EA6F3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2312" y="4191000"/>
            <a:ext cx="973138" cy="773112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AutoShape 43">
            <a:extLst>
              <a:ext uri="{FF2B5EF4-FFF2-40B4-BE49-F238E27FC236}">
                <a16:creationId xmlns:a16="http://schemas.microsoft.com/office/drawing/2014/main" id="{72AD5C95-AD0A-4AE8-BC48-02ED3083C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987" y="4951412"/>
            <a:ext cx="142875" cy="533400"/>
          </a:xfrm>
          <a:prstGeom prst="downArrow">
            <a:avLst>
              <a:gd name="adj1" fmla="val 50000"/>
              <a:gd name="adj2" fmla="val 93333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" name="Oval 44">
            <a:extLst>
              <a:ext uri="{FF2B5EF4-FFF2-40B4-BE49-F238E27FC236}">
                <a16:creationId xmlns:a16="http://schemas.microsoft.com/office/drawing/2014/main" id="{AD34DA83-2559-4700-9589-FABEB09A5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687" y="5027612"/>
            <a:ext cx="88900" cy="88900"/>
          </a:xfrm>
          <a:prstGeom prst="ellipse">
            <a:avLst/>
          </a:prstGeom>
          <a:solidFill>
            <a:srgbClr val="0082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756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69475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ЖИГ и ГУН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sp>
        <p:nvSpPr>
          <p:cNvPr id="87" name="AutoShape 3">
            <a:extLst>
              <a:ext uri="{FF2B5EF4-FFF2-40B4-BE49-F238E27FC236}">
                <a16:creationId xmlns:a16="http://schemas.microsoft.com/office/drawing/2014/main" id="{45F16989-BAD3-4E2C-8D02-E09195D7D82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09687" y="1981200"/>
            <a:ext cx="66913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4">
            <a:extLst>
              <a:ext uri="{FF2B5EF4-FFF2-40B4-BE49-F238E27FC236}">
                <a16:creationId xmlns:a16="http://schemas.microsoft.com/office/drawing/2014/main" id="{B1573001-06F0-45B8-A13F-30176140452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512887" y="2043113"/>
            <a:ext cx="1588" cy="4086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5">
            <a:extLst>
              <a:ext uri="{FF2B5EF4-FFF2-40B4-BE49-F238E27FC236}">
                <a16:creationId xmlns:a16="http://schemas.microsoft.com/office/drawing/2014/main" id="{88FC1D12-4248-4735-8E11-093B2F6B15F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511300" y="6129338"/>
            <a:ext cx="6116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6">
            <a:extLst>
              <a:ext uri="{FF2B5EF4-FFF2-40B4-BE49-F238E27FC236}">
                <a16:creationId xmlns:a16="http://schemas.microsoft.com/office/drawing/2014/main" id="{221641EB-608F-416F-BAF5-1519B76B3E0D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5205412" y="5748338"/>
            <a:ext cx="22955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7">
            <a:extLst>
              <a:ext uri="{FF2B5EF4-FFF2-40B4-BE49-F238E27FC236}">
                <a16:creationId xmlns:a16="http://schemas.microsoft.com/office/drawing/2014/main" id="{660639D5-8A8B-495D-91C9-AADCA83094CA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2786062" y="4852988"/>
            <a:ext cx="2419350" cy="8953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8">
            <a:extLst>
              <a:ext uri="{FF2B5EF4-FFF2-40B4-BE49-F238E27FC236}">
                <a16:creationId xmlns:a16="http://schemas.microsoft.com/office/drawing/2014/main" id="{D05C8063-E5FB-47B6-91E0-28B1062DEE4D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1893887" y="2809875"/>
            <a:ext cx="892175" cy="204311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9">
            <a:extLst>
              <a:ext uri="{FF2B5EF4-FFF2-40B4-BE49-F238E27FC236}">
                <a16:creationId xmlns:a16="http://schemas.microsoft.com/office/drawing/2014/main" id="{C429AC4E-391C-485D-825D-834D1BCD68E9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786062" y="4195763"/>
            <a:ext cx="0" cy="1933575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10">
            <a:extLst>
              <a:ext uri="{FF2B5EF4-FFF2-40B4-BE49-F238E27FC236}">
                <a16:creationId xmlns:a16="http://schemas.microsoft.com/office/drawing/2014/main" id="{BF8A1AAD-B746-44C8-B1C8-9E34799CD8E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205412" y="5748338"/>
            <a:ext cx="0" cy="38100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Text Box 11">
            <a:extLst>
              <a:ext uri="{FF2B5EF4-FFF2-40B4-BE49-F238E27FC236}">
                <a16:creationId xmlns:a16="http://schemas.microsoft.com/office/drawing/2014/main" id="{E25B4A47-A93C-4A24-8DAC-B3309C551D2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05062" y="6129338"/>
            <a:ext cx="11938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 i="1">
                <a:solidFill>
                  <a:srgbClr val="000000"/>
                </a:solidFill>
                <a:latin typeface="Times New Roman" panose="02020603050405020304" pitchFamily="18" charset="0"/>
              </a:rPr>
              <a:t>      f</a:t>
            </a:r>
            <a:r>
              <a:rPr lang="en-US" altLang="en-US" sz="12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α</a:t>
            </a:r>
            <a:endParaRPr lang="en-US" altLang="en-US" sz="1200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" name="Text Box 12">
            <a:extLst>
              <a:ext uri="{FF2B5EF4-FFF2-40B4-BE49-F238E27FC236}">
                <a16:creationId xmlns:a16="http://schemas.microsoft.com/office/drawing/2014/main" id="{E2104F53-091F-4D19-9309-D9862920CA7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589462" y="6129338"/>
            <a:ext cx="34115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f</a:t>
            </a:r>
            <a:r>
              <a:rPr lang="en-US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 </a:t>
            </a:r>
            <a:r>
              <a:rPr lang="en-US" alt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/2Q</a:t>
            </a:r>
            <a:r>
              <a:rPr lang="ru-RU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ЖИГ</a:t>
            </a:r>
            <a:r>
              <a:rPr lang="en-US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</a:t>
            </a:r>
            <a:r>
              <a:rPr lang="en-US" alt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/2Q</a:t>
            </a:r>
            <a:r>
              <a:rPr lang="ru-RU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ГУН</a:t>
            </a:r>
            <a:endParaRPr lang="en-US" altLang="en-US" sz="1200" i="1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" name="Text Box 13">
            <a:extLst>
              <a:ext uri="{FF2B5EF4-FFF2-40B4-BE49-F238E27FC236}">
                <a16:creationId xmlns:a16="http://schemas.microsoft.com/office/drawing/2014/main" id="{C6F56DD7-2B5D-486A-B2EA-A6B49820BE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08700" y="4732338"/>
            <a:ext cx="14668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en-US" sz="1400" dirty="0">
                <a:solidFill>
                  <a:srgbClr val="C00000"/>
                </a:solidFill>
              </a:rPr>
              <a:t>Шумы ФАПЧ</a:t>
            </a:r>
            <a:endParaRPr lang="en-US" altLang="en-US" sz="1400" dirty="0">
              <a:solidFill>
                <a:srgbClr val="C00000"/>
              </a:solidFill>
            </a:endParaRPr>
          </a:p>
        </p:txBody>
      </p:sp>
      <p:sp>
        <p:nvSpPr>
          <p:cNvPr id="98" name="Line 14">
            <a:extLst>
              <a:ext uri="{FF2B5EF4-FFF2-40B4-BE49-F238E27FC236}">
                <a16:creationId xmlns:a16="http://schemas.microsoft.com/office/drawing/2014/main" id="{12979B6A-7982-4841-893E-9BDC1D0E170E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864350" y="5691188"/>
            <a:ext cx="6365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15">
            <a:extLst>
              <a:ext uri="{FF2B5EF4-FFF2-40B4-BE49-F238E27FC236}">
                <a16:creationId xmlns:a16="http://schemas.microsoft.com/office/drawing/2014/main" id="{AE23C256-3F9A-4788-9296-2219A97287EF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2786062" y="4181475"/>
            <a:ext cx="4078288" cy="15097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16">
            <a:extLst>
              <a:ext uri="{FF2B5EF4-FFF2-40B4-BE49-F238E27FC236}">
                <a16:creationId xmlns:a16="http://schemas.microsoft.com/office/drawing/2014/main" id="{209BB1D0-A666-4FFB-8308-E88DB6ED2964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1893887" y="2138363"/>
            <a:ext cx="892175" cy="20431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17">
            <a:extLst>
              <a:ext uri="{FF2B5EF4-FFF2-40B4-BE49-F238E27FC236}">
                <a16:creationId xmlns:a16="http://schemas.microsoft.com/office/drawing/2014/main" id="{9FDF18B4-4721-4AC8-BDAD-B8BC53536FA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864350" y="5705475"/>
            <a:ext cx="0" cy="409575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8">
            <a:extLst>
              <a:ext uri="{FF2B5EF4-FFF2-40B4-BE49-F238E27FC236}">
                <a16:creationId xmlns:a16="http://schemas.microsoft.com/office/drawing/2014/main" id="{F17DE9E6-1CF7-4F07-BB2D-75AA672FC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7" y="5072063"/>
            <a:ext cx="5934075" cy="0"/>
          </a:xfrm>
          <a:prstGeom prst="line">
            <a:avLst/>
          </a:prstGeom>
          <a:noFill/>
          <a:ln w="15875">
            <a:solidFill>
              <a:srgbClr val="009999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3" name="Line 21">
            <a:extLst>
              <a:ext uri="{FF2B5EF4-FFF2-40B4-BE49-F238E27FC236}">
                <a16:creationId xmlns:a16="http://schemas.microsoft.com/office/drawing/2014/main" id="{FE9A1CD3-6E91-4CEC-B61D-A87D0CB3DA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8287" y="5248275"/>
            <a:ext cx="25400" cy="53975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4" name="Line 22">
            <a:extLst>
              <a:ext uri="{FF2B5EF4-FFF2-40B4-BE49-F238E27FC236}">
                <a16:creationId xmlns:a16="http://schemas.microsoft.com/office/drawing/2014/main" id="{0EA583A1-B291-4B9F-AD5A-B09037C7F6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6725" y="5243513"/>
            <a:ext cx="88900" cy="13335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5" name="Line 23">
            <a:extLst>
              <a:ext uri="{FF2B5EF4-FFF2-40B4-BE49-F238E27FC236}">
                <a16:creationId xmlns:a16="http://schemas.microsoft.com/office/drawing/2014/main" id="{73858EBC-118E-4AF9-A262-AAAABD7C0A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1037" y="5253038"/>
            <a:ext cx="130175" cy="201612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6" name="Line 24">
            <a:extLst>
              <a:ext uri="{FF2B5EF4-FFF2-40B4-BE49-F238E27FC236}">
                <a16:creationId xmlns:a16="http://schemas.microsoft.com/office/drawing/2014/main" id="{22CC8DCD-0399-4D5D-A85C-C3CB25CB71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6937" y="5243513"/>
            <a:ext cx="185738" cy="28575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7" name="Line 25">
            <a:extLst>
              <a:ext uri="{FF2B5EF4-FFF2-40B4-BE49-F238E27FC236}">
                <a16:creationId xmlns:a16="http://schemas.microsoft.com/office/drawing/2014/main" id="{4B24D1D5-F446-4660-8772-6705999269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8075" y="5248275"/>
            <a:ext cx="239712" cy="36195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8" name="Line 26">
            <a:extLst>
              <a:ext uri="{FF2B5EF4-FFF2-40B4-BE49-F238E27FC236}">
                <a16:creationId xmlns:a16="http://schemas.microsoft.com/office/drawing/2014/main" id="{C3CF42ED-D2DA-41B8-A3A6-C692592F11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2387" y="5260975"/>
            <a:ext cx="276225" cy="428625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9" name="Line 27">
            <a:extLst>
              <a:ext uri="{FF2B5EF4-FFF2-40B4-BE49-F238E27FC236}">
                <a16:creationId xmlns:a16="http://schemas.microsoft.com/office/drawing/2014/main" id="{77FF2634-59CB-474E-A362-C8B0757EBA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0037" y="5283200"/>
            <a:ext cx="288925" cy="43815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0" name="Line 28">
            <a:extLst>
              <a:ext uri="{FF2B5EF4-FFF2-40B4-BE49-F238E27FC236}">
                <a16:creationId xmlns:a16="http://schemas.microsoft.com/office/drawing/2014/main" id="{5FC5A119-89E2-43C6-AB30-D663F68D70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0862" y="5353050"/>
            <a:ext cx="244475" cy="371475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" name="Line 29">
            <a:extLst>
              <a:ext uri="{FF2B5EF4-FFF2-40B4-BE49-F238E27FC236}">
                <a16:creationId xmlns:a16="http://schemas.microsoft.com/office/drawing/2014/main" id="{B43C31A3-F97B-4E2F-AD3D-D172BDC5A8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9975" y="5511800"/>
            <a:ext cx="134937" cy="206375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" name="Line 30">
            <a:extLst>
              <a:ext uri="{FF2B5EF4-FFF2-40B4-BE49-F238E27FC236}">
                <a16:creationId xmlns:a16="http://schemas.microsoft.com/office/drawing/2014/main" id="{2F0CD981-4EAD-410D-9281-A2A6DE8E6A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16675" y="5591175"/>
            <a:ext cx="76200" cy="12065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3" name="Line 31">
            <a:extLst>
              <a:ext uri="{FF2B5EF4-FFF2-40B4-BE49-F238E27FC236}">
                <a16:creationId xmlns:a16="http://schemas.microsoft.com/office/drawing/2014/main" id="{F9520D5A-1060-4172-9EE8-6112854040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0100" y="5429250"/>
            <a:ext cx="200025" cy="29210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4" name="Line 32">
            <a:extLst>
              <a:ext uri="{FF2B5EF4-FFF2-40B4-BE49-F238E27FC236}">
                <a16:creationId xmlns:a16="http://schemas.microsoft.com/office/drawing/2014/main" id="{17D4278A-7851-4EBD-82F6-C80BDF9F1A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3212" y="5654675"/>
            <a:ext cx="46038" cy="66675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6" name="Line 34">
            <a:extLst>
              <a:ext uri="{FF2B5EF4-FFF2-40B4-BE49-F238E27FC236}">
                <a16:creationId xmlns:a16="http://schemas.microsoft.com/office/drawing/2014/main" id="{85BA194B-74E5-483B-B3B6-4477CEE863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3825875"/>
            <a:ext cx="473075" cy="485775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Text Box 35">
            <a:extLst>
              <a:ext uri="{FF2B5EF4-FFF2-40B4-BE49-F238E27FC236}">
                <a16:creationId xmlns:a16="http://schemas.microsoft.com/office/drawing/2014/main" id="{37F06533-947E-4732-8318-61C5582F9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7" y="3617913"/>
            <a:ext cx="15875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en-US" sz="1000" dirty="0">
                <a:solidFill>
                  <a:srgbClr val="FF0000"/>
                </a:solidFill>
              </a:rPr>
              <a:t>ГУН</a:t>
            </a:r>
            <a:endParaRPr lang="en-US" altLang="en-US" sz="1000" dirty="0">
              <a:solidFill>
                <a:srgbClr val="FF0000"/>
              </a:solidFill>
            </a:endParaRPr>
          </a:p>
        </p:txBody>
      </p:sp>
      <p:sp>
        <p:nvSpPr>
          <p:cNvPr id="118" name="Text Box 36">
            <a:extLst>
              <a:ext uri="{FF2B5EF4-FFF2-40B4-BE49-F238E27FC236}">
                <a16:creationId xmlns:a16="http://schemas.microsoft.com/office/drawing/2014/main" id="{344F6FA3-1F5C-4791-80DB-56871CF81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0" y="3960813"/>
            <a:ext cx="587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en-US" sz="1000" dirty="0">
                <a:solidFill>
                  <a:srgbClr val="0000FF"/>
                </a:solidFill>
              </a:rPr>
              <a:t>ЖИГ</a:t>
            </a:r>
            <a:endParaRPr lang="en-US" altLang="en-US" sz="1000" dirty="0">
              <a:solidFill>
                <a:srgbClr val="0000FF"/>
              </a:solidFill>
            </a:endParaRPr>
          </a:p>
        </p:txBody>
      </p:sp>
      <p:sp>
        <p:nvSpPr>
          <p:cNvPr id="119" name="Line 37">
            <a:extLst>
              <a:ext uri="{FF2B5EF4-FFF2-40B4-BE49-F238E27FC236}">
                <a16:creationId xmlns:a16="http://schemas.microsoft.com/office/drawing/2014/main" id="{54F12A6D-530F-4859-8F57-CD57A66158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2312" y="4189413"/>
            <a:ext cx="973138" cy="773112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AutoShape 39">
            <a:extLst>
              <a:ext uri="{FF2B5EF4-FFF2-40B4-BE49-F238E27FC236}">
                <a16:creationId xmlns:a16="http://schemas.microsoft.com/office/drawing/2014/main" id="{FFACF7A5-EC5A-480A-B244-E77DD533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987" y="4949825"/>
            <a:ext cx="142875" cy="533400"/>
          </a:xfrm>
          <a:prstGeom prst="downArrow">
            <a:avLst>
              <a:gd name="adj1" fmla="val 50000"/>
              <a:gd name="adj2" fmla="val 93333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" name="Oval 40">
            <a:extLst>
              <a:ext uri="{FF2B5EF4-FFF2-40B4-BE49-F238E27FC236}">
                <a16:creationId xmlns:a16="http://schemas.microsoft.com/office/drawing/2014/main" id="{19670789-D687-4BEE-BC60-81268B062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687" y="5026025"/>
            <a:ext cx="88900" cy="88900"/>
          </a:xfrm>
          <a:prstGeom prst="ellipse">
            <a:avLst/>
          </a:prstGeom>
          <a:solidFill>
            <a:srgbClr val="0082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" name="Line 41">
            <a:extLst>
              <a:ext uri="{FF2B5EF4-FFF2-40B4-BE49-F238E27FC236}">
                <a16:creationId xmlns:a16="http://schemas.microsoft.com/office/drawing/2014/main" id="{68E98CF9-79BA-404C-97B7-1C8F8D5BF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4475" y="5243513"/>
            <a:ext cx="5934075" cy="0"/>
          </a:xfrm>
          <a:prstGeom prst="line">
            <a:avLst/>
          </a:prstGeom>
          <a:noFill/>
          <a:ln w="15875">
            <a:solidFill>
              <a:srgbClr val="00CC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4" name="Oval 42">
            <a:extLst>
              <a:ext uri="{FF2B5EF4-FFF2-40B4-BE49-F238E27FC236}">
                <a16:creationId xmlns:a16="http://schemas.microsoft.com/office/drawing/2014/main" id="{E5256C48-25BA-46B2-8FA9-402F289CA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5197475"/>
            <a:ext cx="88900" cy="889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9186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69475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ЖИГ и ГУН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sp>
        <p:nvSpPr>
          <p:cNvPr id="7" name="AutoShape 3">
            <a:extLst>
              <a:ext uri="{FF2B5EF4-FFF2-40B4-BE49-F238E27FC236}">
                <a16:creationId xmlns:a16="http://schemas.microsoft.com/office/drawing/2014/main" id="{1E43266D-0BEC-446B-801A-792EE6C8858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09687" y="1981200"/>
            <a:ext cx="66913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C58296B4-A4AB-4543-9246-81093D467E9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512887" y="2043113"/>
            <a:ext cx="1588" cy="4086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615942C3-1A14-4A10-9A44-463B23453A9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511300" y="6129338"/>
            <a:ext cx="6116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09F37BB2-61F5-442E-9640-97A9A8025EE4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5205412" y="5748338"/>
            <a:ext cx="22955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F0164858-D0F4-48B3-BA03-0347D408D4C1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2786062" y="4852988"/>
            <a:ext cx="2419350" cy="8953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0E711999-222A-44DE-BC5C-5EE1D4326C7C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1893887" y="2809875"/>
            <a:ext cx="892175" cy="204311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45556635-32B3-476D-AC08-467FF914687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786062" y="4195763"/>
            <a:ext cx="0" cy="1933575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0">
            <a:extLst>
              <a:ext uri="{FF2B5EF4-FFF2-40B4-BE49-F238E27FC236}">
                <a16:creationId xmlns:a16="http://schemas.microsoft.com/office/drawing/2014/main" id="{32FD14A5-C691-484F-8B5A-C8243F471DE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205412" y="5748338"/>
            <a:ext cx="0" cy="38100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6D1B612C-79A1-4420-B01A-80D7BE50ABB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05062" y="6129338"/>
            <a:ext cx="11938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 i="1">
                <a:solidFill>
                  <a:srgbClr val="000000"/>
                </a:solidFill>
                <a:latin typeface="Times New Roman" panose="02020603050405020304" pitchFamily="18" charset="0"/>
              </a:rPr>
              <a:t>      f</a:t>
            </a:r>
            <a:r>
              <a:rPr lang="en-US" altLang="en-US" sz="12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α</a:t>
            </a:r>
            <a:endParaRPr lang="en-US" altLang="en-US" sz="1200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4B57DD5C-8DAF-45C1-BFF3-075F0955EC9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589462" y="6129338"/>
            <a:ext cx="34115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f</a:t>
            </a:r>
            <a:r>
              <a:rPr lang="en-US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 </a:t>
            </a:r>
            <a:r>
              <a:rPr lang="en-US" alt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/2Q</a:t>
            </a:r>
            <a:r>
              <a:rPr lang="ru-RU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ЖИГ</a:t>
            </a:r>
            <a:r>
              <a:rPr lang="en-US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</a:t>
            </a:r>
            <a:r>
              <a:rPr lang="en-US" alt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/2Q</a:t>
            </a:r>
            <a:r>
              <a:rPr lang="ru-RU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ГУН</a:t>
            </a:r>
            <a:endParaRPr lang="en-US" altLang="en-US" sz="1200" i="1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D13DF8AA-4C0E-44EF-8378-9F5717B3EB8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08700" y="4732338"/>
            <a:ext cx="14668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en-US" sz="1400" dirty="0">
                <a:solidFill>
                  <a:srgbClr val="C00000"/>
                </a:solidFill>
              </a:rPr>
              <a:t>Шумы ФАПЧ</a:t>
            </a:r>
            <a:endParaRPr lang="en-US" altLang="en-US" sz="1400" dirty="0">
              <a:solidFill>
                <a:srgbClr val="C00000"/>
              </a:solidFill>
            </a:endParaRPr>
          </a:p>
        </p:txBody>
      </p:sp>
      <p:sp>
        <p:nvSpPr>
          <p:cNvPr id="22" name="Line 14">
            <a:extLst>
              <a:ext uri="{FF2B5EF4-FFF2-40B4-BE49-F238E27FC236}">
                <a16:creationId xmlns:a16="http://schemas.microsoft.com/office/drawing/2014/main" id="{80E3D36B-25A6-4BD3-A68C-3D97C22862AD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864350" y="5691188"/>
            <a:ext cx="6365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5">
            <a:extLst>
              <a:ext uri="{FF2B5EF4-FFF2-40B4-BE49-F238E27FC236}">
                <a16:creationId xmlns:a16="http://schemas.microsoft.com/office/drawing/2014/main" id="{20E4DA87-6D17-4D71-8385-352BD5C203CF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2786062" y="4181475"/>
            <a:ext cx="4078288" cy="15097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6">
            <a:extLst>
              <a:ext uri="{FF2B5EF4-FFF2-40B4-BE49-F238E27FC236}">
                <a16:creationId xmlns:a16="http://schemas.microsoft.com/office/drawing/2014/main" id="{8E358299-45E6-4F03-BB69-221FFF9DB673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1893887" y="2138363"/>
            <a:ext cx="892175" cy="20431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7">
            <a:extLst>
              <a:ext uri="{FF2B5EF4-FFF2-40B4-BE49-F238E27FC236}">
                <a16:creationId xmlns:a16="http://schemas.microsoft.com/office/drawing/2014/main" id="{4BEA5391-3634-4C54-A012-C4F07A32896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864350" y="5705475"/>
            <a:ext cx="0" cy="409575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8">
            <a:extLst>
              <a:ext uri="{FF2B5EF4-FFF2-40B4-BE49-F238E27FC236}">
                <a16:creationId xmlns:a16="http://schemas.microsoft.com/office/drawing/2014/main" id="{B552FD9F-2730-4F4A-821C-49262DAF3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7" y="5072063"/>
            <a:ext cx="5934075" cy="0"/>
          </a:xfrm>
          <a:prstGeom prst="line">
            <a:avLst/>
          </a:prstGeom>
          <a:noFill/>
          <a:ln w="15875">
            <a:solidFill>
              <a:srgbClr val="009999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" name="Line 21">
            <a:extLst>
              <a:ext uri="{FF2B5EF4-FFF2-40B4-BE49-F238E27FC236}">
                <a16:creationId xmlns:a16="http://schemas.microsoft.com/office/drawing/2014/main" id="{9B10074A-AA2A-4877-AD62-DFED5C9B8C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1037" y="5414963"/>
            <a:ext cx="25400" cy="39687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44D62DBB-609A-497E-AD8A-58B1E927B8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6937" y="5405438"/>
            <a:ext cx="76200" cy="123825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DCE6B69F-DD07-486E-BC77-4D770C841A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8075" y="5419725"/>
            <a:ext cx="125412" cy="19050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" name="Line 24">
            <a:extLst>
              <a:ext uri="{FF2B5EF4-FFF2-40B4-BE49-F238E27FC236}">
                <a16:creationId xmlns:a16="http://schemas.microsoft.com/office/drawing/2014/main" id="{2BA411FD-C8AC-46E4-AF76-4315DBAFD6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2387" y="5418138"/>
            <a:ext cx="171450" cy="271462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FD3D3F0F-5FB7-4881-9A30-C917411791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0037" y="5421313"/>
            <a:ext cx="193675" cy="300037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" name="Line 26">
            <a:extLst>
              <a:ext uri="{FF2B5EF4-FFF2-40B4-BE49-F238E27FC236}">
                <a16:creationId xmlns:a16="http://schemas.microsoft.com/office/drawing/2014/main" id="{79DA37BA-4917-4840-9821-B76783E213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0862" y="5419725"/>
            <a:ext cx="192088" cy="30480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3" name="Line 27">
            <a:extLst>
              <a:ext uri="{FF2B5EF4-FFF2-40B4-BE49-F238E27FC236}">
                <a16:creationId xmlns:a16="http://schemas.microsoft.com/office/drawing/2014/main" id="{6B4277EC-4752-4A4E-A70B-93A9D5D86C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9975" y="5511800"/>
            <a:ext cx="134937" cy="206375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4" name="Line 28">
            <a:extLst>
              <a:ext uri="{FF2B5EF4-FFF2-40B4-BE49-F238E27FC236}">
                <a16:creationId xmlns:a16="http://schemas.microsoft.com/office/drawing/2014/main" id="{2C4B71D5-742D-4EF8-ADA6-2A36EFC100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16675" y="5591175"/>
            <a:ext cx="76200" cy="12065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" name="Line 29">
            <a:extLst>
              <a:ext uri="{FF2B5EF4-FFF2-40B4-BE49-F238E27FC236}">
                <a16:creationId xmlns:a16="http://schemas.microsoft.com/office/drawing/2014/main" id="{E0218454-5977-4B14-9E66-6D16C68039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0100" y="5429250"/>
            <a:ext cx="200025" cy="29210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6" name="Line 30">
            <a:extLst>
              <a:ext uri="{FF2B5EF4-FFF2-40B4-BE49-F238E27FC236}">
                <a16:creationId xmlns:a16="http://schemas.microsoft.com/office/drawing/2014/main" id="{391A7D25-DAC9-4A61-9780-D4CA93E736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3212" y="5654675"/>
            <a:ext cx="46038" cy="66675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" name="Line 32">
            <a:extLst>
              <a:ext uri="{FF2B5EF4-FFF2-40B4-BE49-F238E27FC236}">
                <a16:creationId xmlns:a16="http://schemas.microsoft.com/office/drawing/2014/main" id="{41F76858-DDA8-4CB7-BB19-9494FEFEC4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3825875"/>
            <a:ext cx="473075" cy="485775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33">
            <a:extLst>
              <a:ext uri="{FF2B5EF4-FFF2-40B4-BE49-F238E27FC236}">
                <a16:creationId xmlns:a16="http://schemas.microsoft.com/office/drawing/2014/main" id="{344D2174-275F-4086-BAC0-B30CFA16D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7" y="3617913"/>
            <a:ext cx="15875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en-US" sz="1000" dirty="0">
                <a:solidFill>
                  <a:srgbClr val="FF0000"/>
                </a:solidFill>
              </a:rPr>
              <a:t>ГУН</a:t>
            </a:r>
            <a:endParaRPr lang="en-US" altLang="en-US" sz="1000" dirty="0">
              <a:solidFill>
                <a:srgbClr val="FF0000"/>
              </a:solidFill>
            </a:endParaRPr>
          </a:p>
        </p:txBody>
      </p:sp>
      <p:sp>
        <p:nvSpPr>
          <p:cNvPr id="40" name="Text Box 34">
            <a:extLst>
              <a:ext uri="{FF2B5EF4-FFF2-40B4-BE49-F238E27FC236}">
                <a16:creationId xmlns:a16="http://schemas.microsoft.com/office/drawing/2014/main" id="{35C4D265-E28B-4134-9056-21D327A9B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0" y="3960813"/>
            <a:ext cx="587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en-US" sz="1000" dirty="0">
                <a:solidFill>
                  <a:srgbClr val="0000FF"/>
                </a:solidFill>
              </a:rPr>
              <a:t>ЖИГ</a:t>
            </a:r>
            <a:endParaRPr lang="en-US" altLang="en-US" sz="1000" dirty="0">
              <a:solidFill>
                <a:srgbClr val="0000FF"/>
              </a:solidFill>
            </a:endParaRPr>
          </a:p>
        </p:txBody>
      </p:sp>
      <p:sp>
        <p:nvSpPr>
          <p:cNvPr id="41" name="Line 35">
            <a:extLst>
              <a:ext uri="{FF2B5EF4-FFF2-40B4-BE49-F238E27FC236}">
                <a16:creationId xmlns:a16="http://schemas.microsoft.com/office/drawing/2014/main" id="{9F608EE7-2F46-4182-9B8B-43BC257CA1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2312" y="4189413"/>
            <a:ext cx="973138" cy="773112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AutoShape 37">
            <a:extLst>
              <a:ext uri="{FF2B5EF4-FFF2-40B4-BE49-F238E27FC236}">
                <a16:creationId xmlns:a16="http://schemas.microsoft.com/office/drawing/2014/main" id="{63B46293-F310-4389-AB2A-9F16C204E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987" y="4949825"/>
            <a:ext cx="142875" cy="533400"/>
          </a:xfrm>
          <a:prstGeom prst="downArrow">
            <a:avLst>
              <a:gd name="adj1" fmla="val 50000"/>
              <a:gd name="adj2" fmla="val 93333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Oval 38">
            <a:extLst>
              <a:ext uri="{FF2B5EF4-FFF2-40B4-BE49-F238E27FC236}">
                <a16:creationId xmlns:a16="http://schemas.microsoft.com/office/drawing/2014/main" id="{5402AD4C-0F4B-4B32-BBEF-AE9F0DA03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687" y="5026025"/>
            <a:ext cx="88900" cy="88900"/>
          </a:xfrm>
          <a:prstGeom prst="ellipse">
            <a:avLst/>
          </a:prstGeom>
          <a:solidFill>
            <a:srgbClr val="0082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Line 39">
            <a:extLst>
              <a:ext uri="{FF2B5EF4-FFF2-40B4-BE49-F238E27FC236}">
                <a16:creationId xmlns:a16="http://schemas.microsoft.com/office/drawing/2014/main" id="{F2C137FB-1681-4CA7-924F-C2F8B6E15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4475" y="5243513"/>
            <a:ext cx="5934075" cy="0"/>
          </a:xfrm>
          <a:prstGeom prst="line">
            <a:avLst/>
          </a:prstGeom>
          <a:noFill/>
          <a:ln w="15875">
            <a:solidFill>
              <a:srgbClr val="00CC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6" name="Oval 40">
            <a:extLst>
              <a:ext uri="{FF2B5EF4-FFF2-40B4-BE49-F238E27FC236}">
                <a16:creationId xmlns:a16="http://schemas.microsoft.com/office/drawing/2014/main" id="{4CABB662-468F-42CF-B68A-F5F089FCA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5197475"/>
            <a:ext cx="88900" cy="889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Line 41">
            <a:extLst>
              <a:ext uri="{FF2B5EF4-FFF2-40B4-BE49-F238E27FC236}">
                <a16:creationId xmlns:a16="http://schemas.microsoft.com/office/drawing/2014/main" id="{DC42F2CF-283C-44AD-B9FC-9BB1CE811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410200"/>
            <a:ext cx="5934075" cy="0"/>
          </a:xfrm>
          <a:prstGeom prst="line">
            <a:avLst/>
          </a:prstGeom>
          <a:noFill/>
          <a:ln w="15875">
            <a:solidFill>
              <a:srgbClr val="3366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8" name="Oval 42">
            <a:extLst>
              <a:ext uri="{FF2B5EF4-FFF2-40B4-BE49-F238E27FC236}">
                <a16:creationId xmlns:a16="http://schemas.microsoft.com/office/drawing/2014/main" id="{4EC73772-3A78-4452-B5CF-B7A6B34F7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087" y="5364163"/>
            <a:ext cx="88900" cy="889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2900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69475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ЖИГ и ГУН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sp>
        <p:nvSpPr>
          <p:cNvPr id="7" name="Line 4">
            <a:extLst>
              <a:ext uri="{FF2B5EF4-FFF2-40B4-BE49-F238E27FC236}">
                <a16:creationId xmlns:a16="http://schemas.microsoft.com/office/drawing/2014/main" id="{B445E2BF-21BD-4266-A2E2-D9815C25DACA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512887" y="2044700"/>
            <a:ext cx="1588" cy="4086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8E06019D-8565-4043-A37F-F88FAB3BCB5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511300" y="6130925"/>
            <a:ext cx="6116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11C5BE0C-540B-4624-854B-2D33EBA52FC0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5205412" y="5749925"/>
            <a:ext cx="22955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4274F321-A0D4-49A2-8980-EFEB70A87A71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2786062" y="4854575"/>
            <a:ext cx="2419350" cy="8953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479E4553-7E3D-4023-A075-D9E9BDC7AD00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1893887" y="2811462"/>
            <a:ext cx="892175" cy="204311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C32FB800-9F0B-424F-8759-0E0EE446F81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786062" y="4197350"/>
            <a:ext cx="0" cy="1933575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034A2CB2-75FE-435F-A1A0-43C5186A376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205412" y="5749925"/>
            <a:ext cx="0" cy="38100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BE471E04-6E42-4408-BD0C-C95DDE92B51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05062" y="6130925"/>
            <a:ext cx="11938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 i="1">
                <a:solidFill>
                  <a:srgbClr val="000000"/>
                </a:solidFill>
                <a:latin typeface="Times New Roman" panose="02020603050405020304" pitchFamily="18" charset="0"/>
              </a:rPr>
              <a:t>      f</a:t>
            </a:r>
            <a:r>
              <a:rPr lang="en-US" altLang="en-US" sz="12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α</a:t>
            </a:r>
            <a:endParaRPr lang="en-US" altLang="en-US" sz="1200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724D5D53-F4EC-4A14-B739-BBF17E44685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589462" y="6130925"/>
            <a:ext cx="34115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f</a:t>
            </a:r>
            <a:r>
              <a:rPr lang="en-US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 </a:t>
            </a:r>
            <a:r>
              <a:rPr lang="en-US" alt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/2Q</a:t>
            </a:r>
            <a:r>
              <a:rPr lang="ru-RU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ЖИГ</a:t>
            </a:r>
            <a:r>
              <a:rPr lang="en-US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</a:t>
            </a:r>
            <a:r>
              <a:rPr lang="en-US" alt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/2Q</a:t>
            </a:r>
            <a:r>
              <a:rPr lang="ru-RU" altLang="en-US" sz="12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ГУН</a:t>
            </a:r>
            <a:endParaRPr lang="en-US" altLang="en-US" sz="1200" i="1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FC35B0D7-13DB-427F-8C83-4240D0C4B4A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08700" y="4733925"/>
            <a:ext cx="14668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en-US" sz="1400" dirty="0">
                <a:solidFill>
                  <a:srgbClr val="C00000"/>
                </a:solidFill>
              </a:rPr>
              <a:t>Шумы ФАПЧ</a:t>
            </a:r>
            <a:endParaRPr lang="en-US" altLang="en-US" sz="1400" dirty="0">
              <a:solidFill>
                <a:srgbClr val="C00000"/>
              </a:solidFill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1FDB43CF-296B-4729-B6EF-B88EC96EB551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864350" y="5692775"/>
            <a:ext cx="6365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5">
            <a:extLst>
              <a:ext uri="{FF2B5EF4-FFF2-40B4-BE49-F238E27FC236}">
                <a16:creationId xmlns:a16="http://schemas.microsoft.com/office/drawing/2014/main" id="{FC8E6E15-BD28-469C-B560-8F135BC1689B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2786062" y="4183062"/>
            <a:ext cx="4078288" cy="15097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B235B884-3348-4CB8-869E-B2F6056AC390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1893887" y="2139950"/>
            <a:ext cx="892175" cy="20431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id="{544B02D3-34F5-4491-AEE5-4FE1EE99435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864350" y="5707062"/>
            <a:ext cx="0" cy="409575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7E9C6383-9519-45ED-ABFB-6FCB89942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7" y="5073650"/>
            <a:ext cx="5934075" cy="0"/>
          </a:xfrm>
          <a:prstGeom prst="line">
            <a:avLst/>
          </a:prstGeom>
          <a:noFill/>
          <a:ln w="15875">
            <a:solidFill>
              <a:srgbClr val="009999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AE736FC0-3CB5-4A63-A4DC-61FC96E197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8075" y="5578475"/>
            <a:ext cx="20637" cy="33337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C70982BB-9007-4730-8435-6AF6AC9BD2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2387" y="5591175"/>
            <a:ext cx="57150" cy="100012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500E2AD5-CA3E-45C4-AF50-4215AFB57D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0037" y="5589587"/>
            <a:ext cx="84138" cy="13335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E45912EB-1610-4548-A98F-AB01290DC9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0862" y="5583237"/>
            <a:ext cx="87313" cy="142875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21B2A06B-3776-4389-BA8C-91FEE570B4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9975" y="5580062"/>
            <a:ext cx="82550" cy="13970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63B3236C-80E6-4D8D-8DC9-F4D6AC0BA8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16675" y="5592762"/>
            <a:ext cx="76200" cy="12065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E5248613-DD41-4F2A-9768-5CFD2B4786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0100" y="5573712"/>
            <a:ext cx="90487" cy="149225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B9D1D404-3840-4729-8FFB-CC72B66375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3212" y="5656262"/>
            <a:ext cx="46038" cy="66675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4" name="Line 30">
            <a:extLst>
              <a:ext uri="{FF2B5EF4-FFF2-40B4-BE49-F238E27FC236}">
                <a16:creationId xmlns:a16="http://schemas.microsoft.com/office/drawing/2014/main" id="{8787BBA7-F9B4-41B3-8AA6-F3E98AFF8B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3827462"/>
            <a:ext cx="473075" cy="485775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31">
            <a:extLst>
              <a:ext uri="{FF2B5EF4-FFF2-40B4-BE49-F238E27FC236}">
                <a16:creationId xmlns:a16="http://schemas.microsoft.com/office/drawing/2014/main" id="{91897DAE-51DC-4FEA-AF9B-4A7C1ED59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7" y="3619500"/>
            <a:ext cx="15875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en-US" sz="1000" dirty="0">
                <a:solidFill>
                  <a:srgbClr val="FF0000"/>
                </a:solidFill>
              </a:rPr>
              <a:t>ГУН</a:t>
            </a:r>
            <a:endParaRPr lang="en-US" altLang="en-US" sz="1000" dirty="0">
              <a:solidFill>
                <a:srgbClr val="FF0000"/>
              </a:solidFill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80509651-DFD9-4284-8D41-ADE4A63A5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0" y="3962400"/>
            <a:ext cx="587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en-US" sz="1000" dirty="0">
                <a:solidFill>
                  <a:srgbClr val="0000FF"/>
                </a:solidFill>
              </a:rPr>
              <a:t>ЖИГ</a:t>
            </a:r>
            <a:endParaRPr lang="en-US" altLang="en-US" sz="1000" dirty="0">
              <a:solidFill>
                <a:srgbClr val="0000FF"/>
              </a:solidFill>
            </a:endParaRPr>
          </a:p>
        </p:txBody>
      </p:sp>
      <p:sp>
        <p:nvSpPr>
          <p:cNvPr id="37" name="Line 33">
            <a:extLst>
              <a:ext uri="{FF2B5EF4-FFF2-40B4-BE49-F238E27FC236}">
                <a16:creationId xmlns:a16="http://schemas.microsoft.com/office/drawing/2014/main" id="{0304E533-22AD-45CE-B696-8542A6809A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2312" y="4191000"/>
            <a:ext cx="973138" cy="773112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AutoShape 35">
            <a:extLst>
              <a:ext uri="{FF2B5EF4-FFF2-40B4-BE49-F238E27FC236}">
                <a16:creationId xmlns:a16="http://schemas.microsoft.com/office/drawing/2014/main" id="{86F01125-9C7C-4B31-8AEE-ACBD95095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987" y="4951412"/>
            <a:ext cx="142875" cy="533400"/>
          </a:xfrm>
          <a:prstGeom prst="downArrow">
            <a:avLst>
              <a:gd name="adj1" fmla="val 50000"/>
              <a:gd name="adj2" fmla="val 93333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Oval 36">
            <a:extLst>
              <a:ext uri="{FF2B5EF4-FFF2-40B4-BE49-F238E27FC236}">
                <a16:creationId xmlns:a16="http://schemas.microsoft.com/office/drawing/2014/main" id="{FFB0B1D5-6CE0-48B7-8E47-DC0A563C5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687" y="5027612"/>
            <a:ext cx="88900" cy="88900"/>
          </a:xfrm>
          <a:prstGeom prst="ellipse">
            <a:avLst/>
          </a:prstGeom>
          <a:solidFill>
            <a:srgbClr val="0082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Line 37">
            <a:extLst>
              <a:ext uri="{FF2B5EF4-FFF2-40B4-BE49-F238E27FC236}">
                <a16:creationId xmlns:a16="http://schemas.microsoft.com/office/drawing/2014/main" id="{85F20FE9-E249-49D0-8A42-2580F2A816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4475" y="5245100"/>
            <a:ext cx="5934075" cy="0"/>
          </a:xfrm>
          <a:prstGeom prst="line">
            <a:avLst/>
          </a:prstGeom>
          <a:noFill/>
          <a:ln w="15875">
            <a:solidFill>
              <a:srgbClr val="00CC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2" name="Oval 38">
            <a:extLst>
              <a:ext uri="{FF2B5EF4-FFF2-40B4-BE49-F238E27FC236}">
                <a16:creationId xmlns:a16="http://schemas.microsoft.com/office/drawing/2014/main" id="{2EEBF19E-1D3F-49F2-B18C-81D7B08EB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5199062"/>
            <a:ext cx="88900" cy="889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Line 39">
            <a:extLst>
              <a:ext uri="{FF2B5EF4-FFF2-40B4-BE49-F238E27FC236}">
                <a16:creationId xmlns:a16="http://schemas.microsoft.com/office/drawing/2014/main" id="{09214D1F-5A57-4980-845B-B6CA2B2A0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411787"/>
            <a:ext cx="5934075" cy="0"/>
          </a:xfrm>
          <a:prstGeom prst="line">
            <a:avLst/>
          </a:prstGeom>
          <a:noFill/>
          <a:ln w="15875">
            <a:solidFill>
              <a:srgbClr val="3366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4" name="Oval 40">
            <a:extLst>
              <a:ext uri="{FF2B5EF4-FFF2-40B4-BE49-F238E27FC236}">
                <a16:creationId xmlns:a16="http://schemas.microsoft.com/office/drawing/2014/main" id="{F1104263-AF55-4D8F-A6E2-0A6A3C2BE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087" y="5365750"/>
            <a:ext cx="88900" cy="889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A1BC012F-0B1B-4C66-80FB-1178DC099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573712"/>
            <a:ext cx="5934075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6" name="Oval 42">
            <a:extLst>
              <a:ext uri="{FF2B5EF4-FFF2-40B4-BE49-F238E27FC236}">
                <a16:creationId xmlns:a16="http://schemas.microsoft.com/office/drawing/2014/main" id="{0DF74A34-9BC2-4248-93DD-D1A2D77C5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050" y="5532437"/>
            <a:ext cx="88900" cy="889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8787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69475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7629635-F329-4C8F-97BA-4C64BA4B44C7}"/>
              </a:ext>
            </a:extLst>
          </p:cNvPr>
          <p:cNvSpPr/>
          <p:nvPr/>
        </p:nvSpPr>
        <p:spPr>
          <a:xfrm>
            <a:off x="76200" y="2209800"/>
            <a:ext cx="9067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latin typeface="Arial" panose="020B0604020202020204" pitchFamily="34" charset="0"/>
              </a:rPr>
              <a:t>Синтезаторы требуют постоянного улучшения технических характеристик, расширения функциональных возможностей, снижения габаритов, энергопотребления и конечной стоимости</a:t>
            </a:r>
          </a:p>
          <a:p>
            <a:pPr marL="457200" indent="-457200">
              <a:buAutoNum type="arabicPeriod"/>
            </a:pPr>
            <a:endParaRPr lang="ru-RU" sz="2000" dirty="0"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latin typeface="Arial" panose="020B0604020202020204" pitchFamily="34" charset="0"/>
              </a:rPr>
              <a:t>ФАПЧ остается наиболее распространенным методом синтеза частот</a:t>
            </a:r>
          </a:p>
          <a:p>
            <a:pPr marL="457200" indent="-457200">
              <a:buAutoNum type="arabicPeriod"/>
            </a:pPr>
            <a:endParaRPr lang="ru-RU" sz="2000" dirty="0"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latin typeface="Arial" panose="020B0604020202020204" pitchFamily="34" charset="0"/>
              </a:rPr>
              <a:t>Прямой аналоговый синтез обеспечивает наилучшие технические характеристики</a:t>
            </a:r>
          </a:p>
          <a:p>
            <a:pPr marL="457200" indent="-457200">
              <a:buAutoNum type="arabicPeriod"/>
            </a:pPr>
            <a:endParaRPr lang="ru-RU" sz="2000" dirty="0"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latin typeface="Arial" panose="020B0604020202020204" pitchFamily="34" charset="0"/>
              </a:rPr>
              <a:t>Прямой цифровой синтез является перспективным методом в построении синтезаторов частот</a:t>
            </a:r>
          </a:p>
          <a:p>
            <a:pPr marL="457200" indent="-457200">
              <a:buAutoNum type="arabicPeriod"/>
            </a:pPr>
            <a:endParaRPr lang="ru-RU" sz="2000" dirty="0"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latin typeface="Arial" panose="020B0604020202020204" pitchFamily="34" charset="0"/>
              </a:rPr>
              <a:t>Как правило, используются комбинированные (гибридные)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40025267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69475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9A6E7-7F68-4157-9839-743422618EB0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702E8-BABF-49E7-AD17-00FABD18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EE7038-74A7-4D20-8BE6-314E6AE2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E7E0124-0E0C-4D96-8E98-268B66E28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787" y="2819400"/>
            <a:ext cx="4162425" cy="28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3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77165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675959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Время перестройки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5592"/>
          <a:stretch/>
        </p:blipFill>
        <p:spPr>
          <a:xfrm>
            <a:off x="850880" y="2914940"/>
            <a:ext cx="2404844" cy="180785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680984"/>
              </p:ext>
            </p:extLst>
          </p:nvPr>
        </p:nvGraphicFramePr>
        <p:xfrm>
          <a:off x="3255724" y="3124200"/>
          <a:ext cx="5264082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4476">
                  <a:extLst>
                    <a:ext uri="{9D8B030D-6E8A-4147-A177-3AD203B41FA5}">
                      <a16:colId xmlns:a16="http://schemas.microsoft.com/office/drawing/2014/main" val="3054499887"/>
                    </a:ext>
                  </a:extLst>
                </a:gridCol>
                <a:gridCol w="1543843">
                  <a:extLst>
                    <a:ext uri="{9D8B030D-6E8A-4147-A177-3AD203B41FA5}">
                      <a16:colId xmlns:a16="http://schemas.microsoft.com/office/drawing/2014/main" val="2384876434"/>
                    </a:ext>
                  </a:extLst>
                </a:gridCol>
                <a:gridCol w="1565763">
                  <a:extLst>
                    <a:ext uri="{9D8B030D-6E8A-4147-A177-3AD203B41FA5}">
                      <a16:colId xmlns:a16="http://schemas.microsoft.com/office/drawing/2014/main" val="4026187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Время перестройки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Кол-во точек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Задержка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782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 </a:t>
                      </a:r>
                      <a:r>
                        <a:rPr lang="ru-RU" sz="1600" dirty="0" err="1"/>
                        <a:t>мс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 </a:t>
                      </a:r>
                      <a:r>
                        <a:rPr lang="ru-RU" sz="1600" dirty="0"/>
                        <a:t>с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88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100 </a:t>
                      </a:r>
                      <a:r>
                        <a:rPr lang="ru-RU" sz="1600" dirty="0" err="1"/>
                        <a:t>мкс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 </a:t>
                      </a:r>
                      <a:r>
                        <a:rPr lang="ru-RU" sz="1600" dirty="0"/>
                        <a:t>с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630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 </a:t>
                      </a:r>
                      <a:r>
                        <a:rPr lang="ru-RU" sz="1600" dirty="0" err="1"/>
                        <a:t>мкс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0.01 </a:t>
                      </a:r>
                      <a:r>
                        <a:rPr lang="ru-RU" sz="1600" dirty="0"/>
                        <a:t>с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617945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6C9118C5-9AE7-4057-92E0-B1E998F8950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D5D64DA-134C-44BD-9BA7-FCC6B95A5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EC41AE-D912-433B-98DC-D83BCB216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sp>
        <p:nvSpPr>
          <p:cNvPr id="9" name="Text Box 49">
            <a:extLst>
              <a:ext uri="{FF2B5EF4-FFF2-40B4-BE49-F238E27FC236}">
                <a16:creationId xmlns:a16="http://schemas.microsoft.com/office/drawing/2014/main" id="{194812B8-5D46-4910-81D3-E159E232C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170" y="2731583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2A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i="1" dirty="0"/>
              <a:t>   t</a:t>
            </a:r>
            <a:endParaRPr lang="en-US" altLang="en-US" sz="1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389CF-9C1E-4D10-9A8E-597F6C02CF8A}"/>
              </a:ext>
            </a:extLst>
          </p:cNvPr>
          <p:cNvSpPr/>
          <p:nvPr/>
        </p:nvSpPr>
        <p:spPr>
          <a:xfrm>
            <a:off x="-8389" y="525069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Время перестройки является важным параметром, так как оно обычно не может быть использовано для обработки сигнала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851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355475"/>
            <a:ext cx="91814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характеристики синтезаторов частот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sp>
        <p:nvSpPr>
          <p:cNvPr id="9" name="Text Box 3">
            <a:extLst>
              <a:ext uri="{FF2B5EF4-FFF2-40B4-BE49-F238E27FC236}">
                <a16:creationId xmlns:a16="http://schemas.microsoft.com/office/drawing/2014/main" id="{A12DEC52-C011-4F57-AEA0-FB433355F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819400"/>
            <a:ext cx="3733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2A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altLang="en-US" sz="2000" dirty="0">
                <a:cs typeface="Arial" panose="020B0604020202020204" pitchFamily="34" charset="0"/>
              </a:rPr>
              <a:t>Диапазон частот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altLang="en-US" sz="2000" dirty="0">
                <a:cs typeface="Arial" panose="020B0604020202020204" pitchFamily="34" charset="0"/>
              </a:rPr>
              <a:t>Частотный шаг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altLang="en-US" sz="2000" dirty="0">
                <a:cs typeface="Arial" panose="020B0604020202020204" pitchFamily="34" charset="0"/>
              </a:rPr>
              <a:t>Время перестройки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altLang="en-US" sz="2000" dirty="0">
                <a:cs typeface="Arial" panose="020B0604020202020204" pitchFamily="34" charset="0"/>
              </a:rPr>
              <a:t>Фазовые шумы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altLang="en-US" sz="2000" dirty="0">
                <a:cs typeface="Arial" panose="020B0604020202020204" pitchFamily="34" charset="0"/>
              </a:rPr>
              <a:t>ПСС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6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" y="13554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характеристики синтезаторов частот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3FAB65-D767-496C-974F-58AE69AC2B32}"/>
              </a:ext>
            </a:extLst>
          </p:cNvPr>
          <p:cNvGrpSpPr/>
          <p:nvPr/>
        </p:nvGrpSpPr>
        <p:grpSpPr>
          <a:xfrm>
            <a:off x="2133599" y="2286000"/>
            <a:ext cx="4130991" cy="2760403"/>
            <a:chOff x="-209012" y="-175307"/>
            <a:chExt cx="2832759" cy="1843658"/>
          </a:xfrm>
        </p:grpSpPr>
        <p:sp>
          <p:nvSpPr>
            <p:cNvPr id="10" name="Text Box 267">
              <a:extLst>
                <a:ext uri="{FF2B5EF4-FFF2-40B4-BE49-F238E27FC236}">
                  <a16:creationId xmlns:a16="http://schemas.microsoft.com/office/drawing/2014/main" id="{BFA2EB50-5DED-4488-903E-C264DE206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771" y="-175307"/>
              <a:ext cx="1251617" cy="388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effectLst/>
                  <a:ea typeface="Times New Roman" panose="02020603050405020304" pitchFamily="18" charset="0"/>
                </a:rPr>
                <a:t>Время перестройки</a:t>
              </a:r>
              <a:endParaRPr lang="en-US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1" name="AutoShape 266">
              <a:extLst>
                <a:ext uri="{FF2B5EF4-FFF2-40B4-BE49-F238E27FC236}">
                  <a16:creationId xmlns:a16="http://schemas.microsoft.com/office/drawing/2014/main" id="{9FC2C1F9-C82F-4C30-8202-92DF7F26C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78" y="274849"/>
              <a:ext cx="1280160" cy="1097280"/>
            </a:xfrm>
            <a:prstGeom prst="pentagon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Text Box 268">
              <a:extLst>
                <a:ext uri="{FF2B5EF4-FFF2-40B4-BE49-F238E27FC236}">
                  <a16:creationId xmlns:a16="http://schemas.microsoft.com/office/drawing/2014/main" id="{A0F83C0E-C0DF-44B1-B2B5-4E9B286CA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9012" y="544412"/>
              <a:ext cx="94053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effectLst/>
                  <a:ea typeface="Times New Roman" panose="02020603050405020304" pitchFamily="18" charset="0"/>
                </a:rPr>
                <a:t>Фаз. шум</a:t>
              </a:r>
              <a:endParaRPr lang="en-US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" name="Text Box 269">
              <a:extLst>
                <a:ext uri="{FF2B5EF4-FFF2-40B4-BE49-F238E27FC236}">
                  <a16:creationId xmlns:a16="http://schemas.microsoft.com/office/drawing/2014/main" id="{3C848C11-1A25-4ABE-9A37-DA2CCE8E2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2227" y="549697"/>
              <a:ext cx="73152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effectLst/>
                  <a:ea typeface="Times New Roman" panose="02020603050405020304" pitchFamily="18" charset="0"/>
                </a:rPr>
                <a:t>ПСС</a:t>
              </a:r>
              <a:endParaRPr lang="en-US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272">
              <a:extLst>
                <a:ext uri="{FF2B5EF4-FFF2-40B4-BE49-F238E27FC236}">
                  <a16:creationId xmlns:a16="http://schemas.microsoft.com/office/drawing/2014/main" id="{B53F5398-19A5-43CC-A1C4-29001A541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978" y="549697"/>
              <a:ext cx="1286411" cy="644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effectLst/>
                  <a:ea typeface="Times New Roman" panose="02020603050405020304" pitchFamily="18" charset="0"/>
                </a:rPr>
                <a:t>Масса</a:t>
              </a:r>
              <a:endParaRPr lang="en-US" dirty="0">
                <a:effectLst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effectLst/>
                  <a:ea typeface="Times New Roman" panose="02020603050405020304" pitchFamily="18" charset="0"/>
                </a:rPr>
                <a:t>Габариты</a:t>
              </a:r>
              <a:endParaRPr lang="en-US" dirty="0">
                <a:effectLst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effectLst/>
                  <a:ea typeface="Times New Roman" panose="02020603050405020304" pitchFamily="18" charset="0"/>
                </a:rPr>
                <a:t>Цена</a:t>
              </a:r>
              <a:endParaRPr lang="en-US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270">
              <a:extLst>
                <a:ext uri="{FF2B5EF4-FFF2-40B4-BE49-F238E27FC236}">
                  <a16:creationId xmlns:a16="http://schemas.microsoft.com/office/drawing/2014/main" id="{E53FCA93-04BC-4CEF-BC37-D7F9FC5AD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5274" y="1394031"/>
              <a:ext cx="1149563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effectLst/>
                  <a:ea typeface="Times New Roman" panose="02020603050405020304" pitchFamily="18" charset="0"/>
                </a:rPr>
                <a:t>Част</a:t>
              </a:r>
              <a:r>
                <a:rPr lang="ru-RU" dirty="0">
                  <a:ea typeface="Times New Roman" panose="02020603050405020304" pitchFamily="18" charset="0"/>
                </a:rPr>
                <a:t>отный</a:t>
              </a:r>
              <a:r>
                <a:rPr lang="ru-RU" dirty="0">
                  <a:effectLst/>
                  <a:ea typeface="Times New Roman" panose="02020603050405020304" pitchFamily="18" charset="0"/>
                </a:rPr>
                <a:t> шаг</a:t>
              </a:r>
              <a:endParaRPr lang="en-US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271">
              <a:extLst>
                <a:ext uri="{FF2B5EF4-FFF2-40B4-BE49-F238E27FC236}">
                  <a16:creationId xmlns:a16="http://schemas.microsoft.com/office/drawing/2014/main" id="{86FAF6E8-1B14-4D97-93A6-C09C1EC12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291" y="1393480"/>
              <a:ext cx="82296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ru-RU" dirty="0">
                  <a:effectLst/>
                  <a:ea typeface="Times New Roman" panose="02020603050405020304" pitchFamily="18" charset="0"/>
                </a:rPr>
                <a:t>Диапазон</a:t>
              </a:r>
              <a:endParaRPr lang="en-US" dirty="0">
                <a:effectLst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Arrow: Down 1">
            <a:extLst>
              <a:ext uri="{FF2B5EF4-FFF2-40B4-BE49-F238E27FC236}">
                <a16:creationId xmlns:a16="http://schemas.microsoft.com/office/drawing/2014/main" id="{DE2B09F0-F8DB-4B19-97B2-5B02EDC2F9A5}"/>
              </a:ext>
            </a:extLst>
          </p:cNvPr>
          <p:cNvSpPr/>
          <p:nvPr/>
        </p:nvSpPr>
        <p:spPr>
          <a:xfrm>
            <a:off x="3657600" y="2410136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9570F937-19BE-41D3-A48D-41B71781443E}"/>
              </a:ext>
            </a:extLst>
          </p:cNvPr>
          <p:cNvSpPr/>
          <p:nvPr/>
        </p:nvSpPr>
        <p:spPr>
          <a:xfrm>
            <a:off x="4953000" y="3590152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C460760-585C-4C2C-B896-4205CAEA0A1E}"/>
              </a:ext>
            </a:extLst>
          </p:cNvPr>
          <p:cNvSpPr/>
          <p:nvPr/>
        </p:nvSpPr>
        <p:spPr>
          <a:xfrm>
            <a:off x="3810000" y="3590152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3C5E3B9-00B1-481D-8F27-834C2650D92D}"/>
              </a:ext>
            </a:extLst>
          </p:cNvPr>
          <p:cNvSpPr/>
          <p:nvPr/>
        </p:nvSpPr>
        <p:spPr>
          <a:xfrm>
            <a:off x="6084697" y="4588378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8C662A0-943C-4B6C-BF2F-A034126E9550}"/>
              </a:ext>
            </a:extLst>
          </p:cNvPr>
          <p:cNvSpPr/>
          <p:nvPr/>
        </p:nvSpPr>
        <p:spPr>
          <a:xfrm>
            <a:off x="6044150" y="332424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D8F8120A-0520-47CF-A47D-3301A19FF8BF}"/>
              </a:ext>
            </a:extLst>
          </p:cNvPr>
          <p:cNvSpPr/>
          <p:nvPr/>
        </p:nvSpPr>
        <p:spPr>
          <a:xfrm>
            <a:off x="2177040" y="3330038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BADEF87D-3158-46AE-BB77-BCE1265F2BDE}"/>
              </a:ext>
            </a:extLst>
          </p:cNvPr>
          <p:cNvSpPr/>
          <p:nvPr/>
        </p:nvSpPr>
        <p:spPr>
          <a:xfrm>
            <a:off x="5105400" y="2410489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E4487C4-4BF5-40D9-AD8D-D0E61ED220CF}"/>
              </a:ext>
            </a:extLst>
          </p:cNvPr>
          <p:cNvSpPr/>
          <p:nvPr/>
        </p:nvSpPr>
        <p:spPr>
          <a:xfrm flipV="1">
            <a:off x="2781284" y="4588378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012952-57FD-42E8-A998-7B97D3561CF0}"/>
              </a:ext>
            </a:extLst>
          </p:cNvPr>
          <p:cNvSpPr/>
          <p:nvPr/>
        </p:nvSpPr>
        <p:spPr>
          <a:xfrm>
            <a:off x="0" y="542528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Улучшение технических характеристик при одновременном снижении массогабаритных и стоимостных показателей является современной тенденцией развития синтезаторов частот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951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spect="1"/>
          </p:cNvSpPr>
          <p:nvPr>
            <p:ph type="ftr" sz="quarter" idx="11"/>
          </p:nvPr>
        </p:nvSpPr>
        <p:spPr>
          <a:xfrm>
            <a:off x="0" y="6595881"/>
            <a:ext cx="9144000" cy="273844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rgbClr val="9A0000"/>
                </a:solidFill>
              </a:rPr>
              <a:t>46515 Landing Parkway, Fremont, California 94538  Tel: +1 (510) 770-9221  www.microlambdawireless.com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" y="13554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Aft>
                <a:spcPts val="0"/>
              </a:spcAft>
              <a:buClr>
                <a:srgbClr val="B31166"/>
              </a:buClr>
              <a:buNone/>
              <a:defRPr/>
            </a:pPr>
            <a:r>
              <a:rPr lang="ru-RU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синтезаторов частот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3325C-9245-42F7-A5E9-FF1CE579D7EA}"/>
              </a:ext>
            </a:extLst>
          </p:cNvPr>
          <p:cNvGrpSpPr/>
          <p:nvPr/>
        </p:nvGrpSpPr>
        <p:grpSpPr>
          <a:xfrm>
            <a:off x="228600" y="190653"/>
            <a:ext cx="4343400" cy="1055783"/>
            <a:chOff x="914400" y="162714"/>
            <a:chExt cx="4944104" cy="120888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E3A71B-5CF8-41D1-B759-67DFD73D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43705"/>
              <a:ext cx="681287" cy="7453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11835B-A0C3-4A93-A0A3-A33F485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125" y="162714"/>
              <a:ext cx="4412379" cy="120888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1EF934-BCB9-4E28-A1C2-2C43A686851E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2117475"/>
            <a:ext cx="5943599" cy="4130925"/>
            <a:chOff x="2656" y="5904"/>
            <a:chExt cx="5491" cy="3600"/>
          </a:xfrm>
        </p:grpSpPr>
        <p:sp>
          <p:nvSpPr>
            <p:cNvPr id="18" name="Text Box 3">
              <a:extLst>
                <a:ext uri="{FF2B5EF4-FFF2-40B4-BE49-F238E27FC236}">
                  <a16:creationId xmlns:a16="http://schemas.microsoft.com/office/drawing/2014/main" id="{758BFCD5-5D07-431A-A2FB-864F4542C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" y="5904"/>
              <a:ext cx="2880" cy="5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effectLst/>
                  <a:ea typeface="Times New Roman" panose="02020603050405020304" pitchFamily="18" charset="0"/>
                </a:rPr>
                <a:t>Синтезаторы Частот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4">
              <a:extLst>
                <a:ext uri="{FF2B5EF4-FFF2-40B4-BE49-F238E27FC236}">
                  <a16:creationId xmlns:a16="http://schemas.microsoft.com/office/drawing/2014/main" id="{7E00B077-EC86-4AAD-A965-8CD93518F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6" y="6912"/>
              <a:ext cx="2600" cy="5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effectLst/>
                  <a:ea typeface="Times New Roman" panose="02020603050405020304" pitchFamily="18" charset="0"/>
                </a:rPr>
                <a:t>Прямой Синтез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20" name="Line 5">
              <a:extLst>
                <a:ext uri="{FF2B5EF4-FFF2-40B4-BE49-F238E27FC236}">
                  <a16:creationId xmlns:a16="http://schemas.microsoft.com/office/drawing/2014/main" id="{9865D49C-A431-4DA6-A8D6-EC4471F7FA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960" y="6480"/>
              <a:ext cx="432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6">
              <a:extLst>
                <a:ext uri="{FF2B5EF4-FFF2-40B4-BE49-F238E27FC236}">
                  <a16:creationId xmlns:a16="http://schemas.microsoft.com/office/drawing/2014/main" id="{E74171B5-7E0A-4B97-A1F1-345C87A727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240" y="7488"/>
              <a:ext cx="432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7">
              <a:extLst>
                <a:ext uri="{FF2B5EF4-FFF2-40B4-BE49-F238E27FC236}">
                  <a16:creationId xmlns:a16="http://schemas.microsoft.com/office/drawing/2014/main" id="{924E3C31-D4FA-472A-9331-2787A3CF94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48" y="7488"/>
              <a:ext cx="432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8">
              <a:extLst>
                <a:ext uri="{FF2B5EF4-FFF2-40B4-BE49-F238E27FC236}">
                  <a16:creationId xmlns:a16="http://schemas.microsoft.com/office/drawing/2014/main" id="{C39B58A9-8B9B-4672-9AEA-6E27D90F1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4" y="8928"/>
              <a:ext cx="5472" cy="5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effectLst/>
                  <a:ea typeface="Times New Roman" panose="02020603050405020304" pitchFamily="18" charset="0"/>
                </a:rPr>
                <a:t>Гибридные Схемы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24" name="Line 9">
              <a:extLst>
                <a:ext uri="{FF2B5EF4-FFF2-40B4-BE49-F238E27FC236}">
                  <a16:creationId xmlns:a16="http://schemas.microsoft.com/office/drawing/2014/main" id="{35D3D197-F7B1-4D01-AEF3-CFA5804C28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240" y="8496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10">
              <a:extLst>
                <a:ext uri="{FF2B5EF4-FFF2-40B4-BE49-F238E27FC236}">
                  <a16:creationId xmlns:a16="http://schemas.microsoft.com/office/drawing/2014/main" id="{4B0F7325-5AD9-4C55-80EA-C606ED25CB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80" y="8496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 Box 11">
              <a:extLst>
                <a:ext uri="{FF2B5EF4-FFF2-40B4-BE49-F238E27FC236}">
                  <a16:creationId xmlns:a16="http://schemas.microsoft.com/office/drawing/2014/main" id="{63735AC6-7F06-400A-AE46-62FB2E485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4" y="7920"/>
              <a:ext cx="1152" cy="5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effectLst/>
                  <a:ea typeface="Times New Roman" panose="02020603050405020304" pitchFamily="18" charset="0"/>
                </a:rPr>
                <a:t>Аналоговый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7" name="Text Box 12">
              <a:extLst>
                <a:ext uri="{FF2B5EF4-FFF2-40B4-BE49-F238E27FC236}">
                  <a16:creationId xmlns:a16="http://schemas.microsoft.com/office/drawing/2014/main" id="{EC3AA727-DCFE-47B5-A4FA-ACFC0C42E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" y="7920"/>
              <a:ext cx="1152" cy="5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effectLst/>
                  <a:ea typeface="Times New Roman" panose="02020603050405020304" pitchFamily="18" charset="0"/>
                </a:rPr>
                <a:t>Цифровой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8" name="Text Box 13">
              <a:extLst>
                <a:ext uri="{FF2B5EF4-FFF2-40B4-BE49-F238E27FC236}">
                  <a16:creationId xmlns:a16="http://schemas.microsoft.com/office/drawing/2014/main" id="{EADA016A-D1D7-445A-AB00-1F6782352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0" y="6912"/>
              <a:ext cx="2587" cy="5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effectLst/>
                  <a:ea typeface="Times New Roman" panose="02020603050405020304" pitchFamily="18" charset="0"/>
                </a:rPr>
                <a:t>Косвенный Синтез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29" name="Line 14">
              <a:extLst>
                <a:ext uri="{FF2B5EF4-FFF2-40B4-BE49-F238E27FC236}">
                  <a16:creationId xmlns:a16="http://schemas.microsoft.com/office/drawing/2014/main" id="{66E85DFD-19B7-47E2-A3AF-78F73C34D6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120" y="7488"/>
              <a:ext cx="432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5">
              <a:extLst>
                <a:ext uri="{FF2B5EF4-FFF2-40B4-BE49-F238E27FC236}">
                  <a16:creationId xmlns:a16="http://schemas.microsoft.com/office/drawing/2014/main" id="{B66CCD40-2E05-44AF-9331-DA23B0DE52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28" y="7488"/>
              <a:ext cx="432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6">
              <a:extLst>
                <a:ext uri="{FF2B5EF4-FFF2-40B4-BE49-F238E27FC236}">
                  <a16:creationId xmlns:a16="http://schemas.microsoft.com/office/drawing/2014/main" id="{418954E2-437D-4165-BDAC-1096C352B2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120" y="8496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7">
              <a:extLst>
                <a:ext uri="{FF2B5EF4-FFF2-40B4-BE49-F238E27FC236}">
                  <a16:creationId xmlns:a16="http://schemas.microsoft.com/office/drawing/2014/main" id="{75F8520B-C9CC-453A-8BBD-2781E4920B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560" y="8496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 Box 18">
              <a:extLst>
                <a:ext uri="{FF2B5EF4-FFF2-40B4-BE49-F238E27FC236}">
                  <a16:creationId xmlns:a16="http://schemas.microsoft.com/office/drawing/2014/main" id="{4DA18E42-813D-4FDE-9866-329543C5A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" y="7920"/>
              <a:ext cx="1152" cy="5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effectLst/>
                  <a:ea typeface="Times New Roman" panose="02020603050405020304" pitchFamily="18" charset="0"/>
                </a:rPr>
                <a:t>Аналоговый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effectLst/>
                  <a:ea typeface="Times New Roman" panose="02020603050405020304" pitchFamily="18" charset="0"/>
                </a:rPr>
                <a:t> 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4" name="Text Box 19">
              <a:extLst>
                <a:ext uri="{FF2B5EF4-FFF2-40B4-BE49-F238E27FC236}">
                  <a16:creationId xmlns:a16="http://schemas.microsoft.com/office/drawing/2014/main" id="{A590CBD5-0ED1-48CE-81DD-33FD734FF4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4" y="7920"/>
              <a:ext cx="1152" cy="5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effectLst/>
                  <a:ea typeface="Times New Roman" panose="02020603050405020304" pitchFamily="18" charset="0"/>
                </a:rPr>
                <a:t>Цифровой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effectLst/>
                  <a:ea typeface="Times New Roman" panose="02020603050405020304" pitchFamily="18" charset="0"/>
                </a:rPr>
                <a:t> 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35" name="Line 20">
              <a:extLst>
                <a:ext uri="{FF2B5EF4-FFF2-40B4-BE49-F238E27FC236}">
                  <a16:creationId xmlns:a16="http://schemas.microsoft.com/office/drawing/2014/main" id="{ABD7FF8B-B7D2-48AD-B4BB-65775CAF2D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08" y="6480"/>
              <a:ext cx="432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44255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er Presentation Master Logo 2017.pptx" id="{3A44748D-3277-4528-B56F-684EF49F04E8}" vid="{0168A464-125C-4622-B682-80FD50D76C3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MWLI Presentation Template</Template>
  <TotalTime>2035</TotalTime>
  <Pages>21</Pages>
  <Words>2088</Words>
  <Application>Microsoft Office PowerPoint</Application>
  <PresentationFormat>Letter Paper (8.5x11 in)</PresentationFormat>
  <Paragraphs>674</Paragraphs>
  <Slides>57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Courier New</vt:lpstr>
      <vt:lpstr>Symbol</vt:lpstr>
      <vt:lpstr>Tahoma</vt:lpstr>
      <vt:lpstr>Times New Roman</vt:lpstr>
      <vt:lpstr>Wingdings 3</vt:lpstr>
      <vt:lpstr>Office Theme</vt:lpstr>
      <vt:lpstr>SoftPlot 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Capabilities</dc:subject>
  <dc:creator>Oscar Wang</dc:creator>
  <cp:keywords>Boeing Presentation</cp:keywords>
  <cp:lastModifiedBy>Alexander Chenakin</cp:lastModifiedBy>
  <cp:revision>201</cp:revision>
  <cp:lastPrinted>2017-07-17T18:51:22Z</cp:lastPrinted>
  <dcterms:created xsi:type="dcterms:W3CDTF">2017-03-20T22:24:58Z</dcterms:created>
  <dcterms:modified xsi:type="dcterms:W3CDTF">2017-07-17T18:51:28Z</dcterms:modified>
</cp:coreProperties>
</file>